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80" r:id="rId2"/>
    <p:sldMasterId id="2147483666" r:id="rId3"/>
  </p:sldMasterIdLst>
  <p:notesMasterIdLst>
    <p:notesMasterId r:id="rId28"/>
  </p:notesMasterIdLst>
  <p:handoutMasterIdLst>
    <p:handoutMasterId r:id="rId29"/>
  </p:handout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6" r:id="rId23"/>
    <p:sldId id="277" r:id="rId24"/>
    <p:sldId id="278" r:id="rId25"/>
    <p:sldId id="279" r:id="rId26"/>
    <p:sldId id="280" r:id="rId27"/>
  </p:sldIdLst>
  <p:sldSz cx="10693400" cy="7556500"/>
  <p:notesSz cx="10693400" cy="7556500"/>
  <p:defaultTextStyle>
    <a:defPPr>
      <a:defRPr lang="es-U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972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03" d="100"/>
          <a:sy n="103" d="100"/>
        </p:scale>
        <p:origin x="1554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633913" cy="3794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UY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6057900" y="0"/>
            <a:ext cx="4632325" cy="3794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C8E12D-9FB4-4531-B293-DB8693CD658C}" type="datetimeFigureOut">
              <a:rPr lang="es-UY" smtClean="0"/>
              <a:t>28/05/2017</a:t>
            </a:fld>
            <a:endParaRPr lang="es-UY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7177088"/>
            <a:ext cx="4633913" cy="379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UY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6057900" y="7177088"/>
            <a:ext cx="4632325" cy="379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9B41B1-899C-4DFE-A497-A414F94C49B8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1398975348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633913" cy="3794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UY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6057900" y="0"/>
            <a:ext cx="4632325" cy="3794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CD435A-CD38-4A06-9493-6A61D1BAE929}" type="datetimeFigureOut">
              <a:rPr lang="es-UY" smtClean="0"/>
              <a:t>28/05/2017</a:t>
            </a:fld>
            <a:endParaRPr lang="es-UY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541713" y="944563"/>
            <a:ext cx="3609975" cy="25511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UY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1069975" y="3636963"/>
            <a:ext cx="8553450" cy="29749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UY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1224756" y="7054850"/>
            <a:ext cx="4633913" cy="379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UY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5956300" y="7054850"/>
            <a:ext cx="4632325" cy="379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2E597D-4B1D-4DA5-807B-0467C8072C4E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3291616459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2E597D-4B1D-4DA5-807B-0467C8072C4E}" type="slidenum">
              <a:rPr lang="es-UY" smtClean="0"/>
              <a:t>1</a:t>
            </a:fld>
            <a:endParaRPr lang="es-UY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22658899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2E597D-4B1D-4DA5-807B-0467C8072C4E}" type="slidenum">
              <a:rPr lang="es-UY" smtClean="0"/>
              <a:t>11</a:t>
            </a:fld>
            <a:endParaRPr lang="es-UY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34203165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2E597D-4B1D-4DA5-807B-0467C8072C4E}" type="slidenum">
              <a:rPr lang="es-UY" smtClean="0"/>
              <a:t>12</a:t>
            </a:fld>
            <a:endParaRPr lang="es-UY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8750755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2515"/>
            <a:ext cx="9089390" cy="15868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1640"/>
            <a:ext cx="7485380" cy="1889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520"/>
              </a:lnSpc>
            </a:pPr>
            <a:r>
              <a:rPr lang="es-UY" spc="-5" smtClean="0"/>
              <a:t>Prof.N.Piazza (tomado de aportes del Prof. L. Carámbula</a:t>
            </a:r>
            <a:endParaRPr spc="-5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520"/>
              </a:lnSpc>
            </a:pPr>
            <a:endParaRPr spc="-10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30250" y="1884363"/>
            <a:ext cx="9221788" cy="314325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30250" y="5056188"/>
            <a:ext cx="9221788" cy="165417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UY" smtClean="0"/>
              <a:t>Prof.N.Piazza (tomado de aportes del Prof. L. Carámbula</a:t>
            </a:r>
            <a:endParaRPr lang="es-UY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66506-60E4-4ED3-AF58-BF5E590856BD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3080559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735013" y="2011363"/>
            <a:ext cx="4535487" cy="479425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5422900" y="2011363"/>
            <a:ext cx="4535488" cy="479425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UY" smtClean="0"/>
              <a:t>Prof.N.Piazza (tomado de aportes del Prof. L. Carámbula</a:t>
            </a:r>
            <a:endParaRPr lang="es-UY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66506-60E4-4ED3-AF58-BF5E590856BD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22624998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36600" y="401638"/>
            <a:ext cx="9223375" cy="14605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36600" y="1852613"/>
            <a:ext cx="4524375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736600" y="2760663"/>
            <a:ext cx="4524375" cy="405923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5413375" y="1852613"/>
            <a:ext cx="4546600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5413375" y="2760663"/>
            <a:ext cx="4546600" cy="405923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UY" smtClean="0"/>
              <a:t>Prof.N.Piazza (tomado de aportes del Prof. L. Carámbula</a:t>
            </a:r>
            <a:endParaRPr lang="es-UY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66506-60E4-4ED3-AF58-BF5E590856BD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20743111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UY" smtClean="0"/>
              <a:t>Prof.N.Piazza (tomado de aportes del Prof. L. Carámbula</a:t>
            </a:r>
            <a:endParaRPr lang="es-UY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66506-60E4-4ED3-AF58-BF5E590856BD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26428166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UY" smtClean="0"/>
              <a:t>Prof.N.Piazza (tomado de aportes del Prof. L. Carámbula</a:t>
            </a:r>
            <a:endParaRPr lang="es-UY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66506-60E4-4ED3-AF58-BF5E590856BD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28525123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36600" y="503238"/>
            <a:ext cx="3449638" cy="17637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46600" y="1087438"/>
            <a:ext cx="5413375" cy="53705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736600" y="2266950"/>
            <a:ext cx="3449638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UY" smtClean="0"/>
              <a:t>Prof.N.Piazza (tomado de aportes del Prof. L. Carámbula</a:t>
            </a:r>
            <a:endParaRPr lang="es-UY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66506-60E4-4ED3-AF58-BF5E590856BD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30869330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36600" y="503238"/>
            <a:ext cx="3449638" cy="17637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4546600" y="1087438"/>
            <a:ext cx="5413375" cy="53705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UY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736600" y="2266950"/>
            <a:ext cx="3449638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UY" smtClean="0"/>
              <a:t>Prof.N.Piazza (tomado de aportes del Prof. L. Carámbula</a:t>
            </a:r>
            <a:endParaRPr lang="es-UY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66506-60E4-4ED3-AF58-BF5E590856BD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25576127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UY" smtClean="0"/>
              <a:t>Prof.N.Piazza (tomado de aportes del Prof. L. Carámbula</a:t>
            </a:r>
            <a:endParaRPr lang="es-UY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66506-60E4-4ED3-AF58-BF5E590856BD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4879549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653338" y="401638"/>
            <a:ext cx="2305050" cy="640397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735013" y="401638"/>
            <a:ext cx="6765925" cy="640397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UY" smtClean="0"/>
              <a:t>Prof.N.Piazza (tomado de aportes del Prof. L. Carámbula</a:t>
            </a:r>
            <a:endParaRPr lang="es-UY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66506-60E4-4ED3-AF58-BF5E590856BD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17365086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336675" y="1236663"/>
            <a:ext cx="8020050" cy="2630487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36675" y="3968750"/>
            <a:ext cx="8020050" cy="1824038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UY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UY" smtClean="0"/>
              <a:t>Prof.N.Piazza (tomado de aportes del Prof. L. Carámbula</a:t>
            </a:r>
            <a:endParaRPr lang="es-UY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42599-1630-4E35-9FD6-297E944343AA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2304274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774073" y="348995"/>
            <a:ext cx="9143996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774073" y="6513576"/>
            <a:ext cx="9143996" cy="35966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774073" y="1545336"/>
            <a:ext cx="9143996" cy="36118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7829686" y="6601752"/>
            <a:ext cx="1515109" cy="192360"/>
          </a:xfr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520"/>
              </a:lnSpc>
            </a:pPr>
            <a:r>
              <a:rPr lang="es-UY" spc="-5" smtClean="0"/>
              <a:t>Prof.N.Piazza (tomado de aportes del Prof. L. Carámbula</a:t>
            </a:r>
            <a:endParaRPr lang="es-UY" spc="-5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UY" smtClean="0"/>
              <a:t>Prof.N.Piazza (tomado de aportes del Prof. L. Carámbula</a:t>
            </a:r>
            <a:endParaRPr lang="es-UY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42599-1630-4E35-9FD6-297E944343AA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147389116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30250" y="1884363"/>
            <a:ext cx="9221788" cy="314325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30250" y="5056188"/>
            <a:ext cx="9221788" cy="165417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UY" smtClean="0"/>
              <a:t>Prof.N.Piazza (tomado de aportes del Prof. L. Carámbula</a:t>
            </a:r>
            <a:endParaRPr lang="es-UY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42599-1630-4E35-9FD6-297E944343AA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215039002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735013" y="2011363"/>
            <a:ext cx="4535487" cy="479425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5422900" y="2011363"/>
            <a:ext cx="4535488" cy="479425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UY" smtClean="0"/>
              <a:t>Prof.N.Piazza (tomado de aportes del Prof. L. Carámbula</a:t>
            </a:r>
            <a:endParaRPr lang="es-UY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42599-1630-4E35-9FD6-297E944343AA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130505747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36600" y="401638"/>
            <a:ext cx="9223375" cy="14605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36600" y="1852613"/>
            <a:ext cx="4524375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736600" y="2760663"/>
            <a:ext cx="4524375" cy="405923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5413375" y="1852613"/>
            <a:ext cx="4546600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5413375" y="2760663"/>
            <a:ext cx="4546600" cy="405923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UY" smtClean="0"/>
              <a:t>Prof.N.Piazza (tomado de aportes del Prof. L. Carámbula</a:t>
            </a:r>
            <a:endParaRPr lang="es-UY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42599-1630-4E35-9FD6-297E944343AA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44293846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UY" smtClean="0"/>
              <a:t>Prof.N.Piazza (tomado de aportes del Prof. L. Carámbula</a:t>
            </a:r>
            <a:endParaRPr lang="es-UY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42599-1630-4E35-9FD6-297E944343AA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177677357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UY" smtClean="0"/>
              <a:t>Prof.N.Piazza (tomado de aportes del Prof. L. Carámbula</a:t>
            </a:r>
            <a:endParaRPr lang="es-UY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42599-1630-4E35-9FD6-297E944343AA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191014445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36600" y="503238"/>
            <a:ext cx="3449638" cy="17637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46600" y="1087438"/>
            <a:ext cx="5413375" cy="53705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736600" y="2266950"/>
            <a:ext cx="3449638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UY" smtClean="0"/>
              <a:t>Prof.N.Piazza (tomado de aportes del Prof. L. Carámbula</a:t>
            </a:r>
            <a:endParaRPr lang="es-UY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42599-1630-4E35-9FD6-297E944343AA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214367744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36600" y="503238"/>
            <a:ext cx="3449638" cy="17637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4546600" y="1087438"/>
            <a:ext cx="5413375" cy="53705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UY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736600" y="2266950"/>
            <a:ext cx="3449638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UY" smtClean="0"/>
              <a:t>Prof.N.Piazza (tomado de aportes del Prof. L. Carámbula</a:t>
            </a:r>
            <a:endParaRPr lang="es-UY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42599-1630-4E35-9FD6-297E944343AA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352669767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UY" smtClean="0"/>
              <a:t>Prof.N.Piazza (tomado de aportes del Prof. L. Carámbula</a:t>
            </a:r>
            <a:endParaRPr lang="es-UY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42599-1630-4E35-9FD6-297E944343AA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383572139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653338" y="401638"/>
            <a:ext cx="2305050" cy="640397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735013" y="401638"/>
            <a:ext cx="6765925" cy="640397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UY" smtClean="0"/>
              <a:t>Prof.N.Piazza (tomado de aportes del Prof. L. Carámbula</a:t>
            </a:r>
            <a:endParaRPr lang="es-UY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42599-1630-4E35-9FD6-297E944343AA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2258146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0"/>
          </p:nvPr>
        </p:nvSpPr>
        <p:spPr>
          <a:xfrm>
            <a:off x="7829686" y="6601752"/>
            <a:ext cx="1515109" cy="192360"/>
          </a:xfrm>
        </p:spPr>
        <p:txBody>
          <a:bodyPr/>
          <a:lstStyle/>
          <a:p>
            <a:pPr marL="12700">
              <a:lnSpc>
                <a:spcPts val="1520"/>
              </a:lnSpc>
            </a:pPr>
            <a:r>
              <a:rPr lang="es-UY" spc="-5" smtClean="0"/>
              <a:t>Prof.N.Piazza (tomado de aportes del Prof. L. Carámbula</a:t>
            </a:r>
            <a:endParaRPr lang="es-UY" spc="-5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8131650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774073" y="348995"/>
            <a:ext cx="9143996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774073" y="6513576"/>
            <a:ext cx="9143996" cy="35966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774073" y="1545336"/>
            <a:ext cx="9143996" cy="36118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7995"/>
            <a:ext cx="4651629" cy="4987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7995"/>
            <a:ext cx="4651629" cy="4987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>
          <a:xfrm>
            <a:off x="7829686" y="6601752"/>
            <a:ext cx="1515109" cy="192360"/>
          </a:xfrm>
        </p:spPr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520"/>
              </a:lnSpc>
            </a:pPr>
            <a:r>
              <a:rPr lang="es-UY" spc="-5" smtClean="0"/>
              <a:t>Prof.N.Piazza (tomado de aportes del Prof. L. Carámbula</a:t>
            </a:r>
            <a:endParaRPr lang="es-UY" spc="-5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12700">
              <a:lnSpc>
                <a:spcPts val="1520"/>
              </a:lnSpc>
            </a:pPr>
            <a:r>
              <a:rPr lang="es-UY" spc="-5" smtClean="0"/>
              <a:t>Prof.N.Piazza (tomado de aportes del Prof. L. Carámbula</a:t>
            </a:r>
            <a:endParaRPr lang="es-UY" spc="-5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marL="12700">
              <a:lnSpc>
                <a:spcPts val="1520"/>
              </a:lnSpc>
            </a:pPr>
            <a:endParaRPr lang="pt-BR" spc="-10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13726457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520"/>
              </a:lnSpc>
            </a:pPr>
            <a:r>
              <a:rPr lang="es-UY" spc="-5" smtClean="0"/>
              <a:t>Prof.N.Piazza (tomado de aportes del Prof. L. Carámbula</a:t>
            </a:r>
            <a:endParaRPr spc="-5"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520"/>
              </a:lnSpc>
            </a:pPr>
            <a:endParaRPr spc="-10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520"/>
              </a:lnSpc>
            </a:pPr>
            <a:r>
              <a:rPr lang="es-UY" spc="-5" smtClean="0"/>
              <a:t>Prof.N.Piazza (tomado de aportes del Prof. L. Carámbula</a:t>
            </a:r>
            <a:endParaRPr spc="-5"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520"/>
              </a:lnSpc>
            </a:pPr>
            <a:endParaRPr spc="-10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336675" y="1236663"/>
            <a:ext cx="8020050" cy="2630487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36675" y="3968750"/>
            <a:ext cx="8020050" cy="1824038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UY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UY" smtClean="0"/>
              <a:t>Prof.N.Piazza (tomado de aportes del Prof. L. Carámbula</a:t>
            </a:r>
            <a:endParaRPr lang="es-UY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66506-60E4-4ED3-AF58-BF5E590856BD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3961025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UY" smtClean="0"/>
              <a:t>Prof.N.Piazza (tomado de aportes del Prof. L. Carámbula</a:t>
            </a:r>
            <a:endParaRPr lang="es-UY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66506-60E4-4ED3-AF58-BF5E590856BD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25235117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2.xml"/><Relationship Id="rId10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 userDrawn="1"/>
        </p:nvSpPr>
        <p:spPr>
          <a:xfrm>
            <a:off x="774073" y="348995"/>
            <a:ext cx="9143996" cy="6857999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613036" y="844803"/>
            <a:ext cx="5467326" cy="678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51749" y="2641090"/>
            <a:ext cx="7854950" cy="38379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7829686" y="6601752"/>
            <a:ext cx="1515109" cy="2038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520"/>
              </a:lnSpc>
            </a:pPr>
            <a:r>
              <a:rPr lang="es-UY" spc="-5" smtClean="0"/>
              <a:t>Prof.N.Piazza (tomado de aportes del Prof. L. Carámbula</a:t>
            </a:r>
            <a:endParaRPr spc="-5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322196" y="6601752"/>
            <a:ext cx="4669790" cy="2038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520"/>
              </a:lnSpc>
            </a:pPr>
            <a:endParaRPr spc="-10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27545"/>
            <a:ext cx="2459482" cy="377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8" r:id="rId3"/>
    <p:sldLayoutId id="2147483663" r:id="rId4"/>
    <p:sldLayoutId id="2147483679" r:id="rId5"/>
    <p:sldLayoutId id="2147483664" r:id="rId6"/>
    <p:sldLayoutId id="2147483665" r:id="rId7"/>
  </p:sldLayoutIdLst>
  <p:timing>
    <p:tnLst>
      <p:par>
        <p:cTn id="1" dur="indefinite" restart="never" nodeType="tmRoot"/>
      </p:par>
    </p:tnLst>
  </p:timing>
  <p:hf sldNum="0" hd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735013" y="401638"/>
            <a:ext cx="9223375" cy="1460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35013" y="2011363"/>
            <a:ext cx="9223375" cy="47942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735013" y="7004050"/>
            <a:ext cx="2406650" cy="401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UY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541713" y="7004050"/>
            <a:ext cx="3609975" cy="401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UY" smtClean="0"/>
              <a:t>Prof.N.Piazza (tomado de aportes del Prof. L. Carámbula</a:t>
            </a:r>
            <a:endParaRPr lang="es-UY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7551738" y="7004050"/>
            <a:ext cx="2406650" cy="401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766506-60E4-4ED3-AF58-BF5E590856BD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107815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U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735013" y="401638"/>
            <a:ext cx="9223375" cy="1460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35013" y="2011363"/>
            <a:ext cx="9223375" cy="47942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735013" y="7004050"/>
            <a:ext cx="2406650" cy="401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UY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541713" y="7004050"/>
            <a:ext cx="3609975" cy="401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UY" smtClean="0"/>
              <a:t>Prof.N.Piazza (tomado de aportes del Prof. L. Carámbula</a:t>
            </a:r>
            <a:endParaRPr lang="es-UY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7551738" y="7004050"/>
            <a:ext cx="2406650" cy="401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A42599-1630-4E35-9FD6-297E944343AA}" type="slidenum">
              <a:rPr lang="es-UY" smtClean="0"/>
              <a:t>‹Nº›</a:t>
            </a:fld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4083350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U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774073" y="1545336"/>
            <a:ext cx="9143996" cy="36118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165232" y="1950393"/>
            <a:ext cx="8358505" cy="40278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065" marR="5080" algn="ctr">
              <a:lnSpc>
                <a:spcPct val="100099"/>
              </a:lnSpc>
            </a:pPr>
            <a:r>
              <a:rPr sz="8800" b="1" spc="-5" dirty="0">
                <a:latin typeface="Arial"/>
                <a:cs typeface="Arial"/>
              </a:rPr>
              <a:t>Esquema  Relacional  </a:t>
            </a:r>
            <a:r>
              <a:rPr sz="8800" b="1" dirty="0">
                <a:latin typeface="Arial"/>
                <a:cs typeface="Arial"/>
              </a:rPr>
              <a:t>Pasaje a</a:t>
            </a:r>
            <a:r>
              <a:rPr sz="8800" b="1" spc="-45" dirty="0">
                <a:latin typeface="Arial"/>
                <a:cs typeface="Arial"/>
              </a:rPr>
              <a:t> </a:t>
            </a:r>
            <a:r>
              <a:rPr sz="8800" b="1" spc="-5" dirty="0">
                <a:latin typeface="Arial"/>
                <a:cs typeface="Arial"/>
              </a:rPr>
              <a:t>Tablas</a:t>
            </a:r>
            <a:endParaRPr sz="88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xfrm>
            <a:off x="2527300" y="6597650"/>
            <a:ext cx="6817495" cy="19646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520"/>
              </a:lnSpc>
            </a:pPr>
            <a:r>
              <a:rPr lang="es-UY" spc="-5" dirty="0" err="1" smtClean="0"/>
              <a:t>Prof.N.Piazza</a:t>
            </a:r>
            <a:r>
              <a:rPr lang="es-UY" spc="-5" dirty="0" smtClean="0"/>
              <a:t> (tomado de aportes del Prof. L. </a:t>
            </a:r>
            <a:r>
              <a:rPr lang="es-UY" spc="-5" dirty="0" err="1" smtClean="0"/>
              <a:t>Carámbula</a:t>
            </a:r>
            <a:endParaRPr spc="-5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47700">
              <a:lnSpc>
                <a:spcPct val="100000"/>
              </a:lnSpc>
            </a:pPr>
            <a:r>
              <a:rPr dirty="0"/>
              <a:t>Pasaje a</a:t>
            </a:r>
            <a:r>
              <a:rPr spc="-85" dirty="0"/>
              <a:t> </a:t>
            </a:r>
            <a:r>
              <a:rPr spc="-5" dirty="0"/>
              <a:t>Tablas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57612" y="1980183"/>
            <a:ext cx="2463800" cy="9944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06705" indent="-294005">
              <a:lnSpc>
                <a:spcPct val="100000"/>
              </a:lnSpc>
              <a:buFont typeface="Arial"/>
              <a:buChar char="•"/>
              <a:tabLst>
                <a:tab pos="307340" algn="l"/>
              </a:tabLst>
            </a:pPr>
            <a:r>
              <a:rPr sz="3200" b="1" dirty="0">
                <a:latin typeface="Arial"/>
                <a:cs typeface="Arial"/>
              </a:rPr>
              <a:t>R</a:t>
            </a:r>
            <a:r>
              <a:rPr sz="3200" b="1" spc="-10" dirty="0">
                <a:latin typeface="Arial"/>
                <a:cs typeface="Arial"/>
              </a:rPr>
              <a:t>e</a:t>
            </a:r>
            <a:r>
              <a:rPr sz="3200" b="1" spc="-5" dirty="0">
                <a:latin typeface="Arial"/>
                <a:cs typeface="Arial"/>
              </a:rPr>
              <a:t>l</a:t>
            </a:r>
            <a:r>
              <a:rPr sz="3200" b="1" spc="-10" dirty="0">
                <a:latin typeface="Arial"/>
                <a:cs typeface="Arial"/>
              </a:rPr>
              <a:t>ac</a:t>
            </a:r>
            <a:r>
              <a:rPr sz="3200" b="1" spc="-5" dirty="0">
                <a:latin typeface="Arial"/>
                <a:cs typeface="Arial"/>
              </a:rPr>
              <a:t>i</a:t>
            </a:r>
            <a:r>
              <a:rPr sz="3200" b="1" spc="-15" dirty="0">
                <a:latin typeface="Arial"/>
                <a:cs typeface="Arial"/>
              </a:rPr>
              <a:t>o</a:t>
            </a:r>
            <a:r>
              <a:rPr sz="3200" b="1" spc="-5" dirty="0">
                <a:latin typeface="Arial"/>
                <a:cs typeface="Arial"/>
              </a:rPr>
              <a:t>n</a:t>
            </a:r>
            <a:r>
              <a:rPr sz="3200" b="1" spc="-10" dirty="0">
                <a:latin typeface="Arial"/>
                <a:cs typeface="Arial"/>
              </a:rPr>
              <a:t>e</a:t>
            </a:r>
            <a:r>
              <a:rPr sz="3200" b="1" dirty="0">
                <a:latin typeface="Arial"/>
                <a:cs typeface="Arial"/>
              </a:rPr>
              <a:t>s</a:t>
            </a:r>
            <a:endParaRPr sz="3200">
              <a:latin typeface="Arial"/>
              <a:cs typeface="Arial"/>
            </a:endParaRPr>
          </a:p>
          <a:p>
            <a:pPr marL="497205">
              <a:lnSpc>
                <a:spcPct val="100000"/>
              </a:lnSpc>
              <a:spcBef>
                <a:spcPts val="555"/>
              </a:spcBef>
            </a:pPr>
            <a:r>
              <a:rPr sz="2800" dirty="0">
                <a:latin typeface="Arial"/>
                <a:cs typeface="Arial"/>
              </a:rPr>
              <a:t>–Binarias</a:t>
            </a:r>
            <a:endParaRPr sz="2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642248" y="4076189"/>
            <a:ext cx="7662545" cy="13760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dirty="0">
                <a:latin typeface="Arial"/>
                <a:cs typeface="Arial"/>
              </a:rPr>
              <a:t>–A-B </a:t>
            </a:r>
            <a:r>
              <a:rPr sz="2800" spc="-5" dirty="0">
                <a:latin typeface="Arial"/>
                <a:cs typeface="Arial"/>
              </a:rPr>
              <a:t>(A1, A2,</a:t>
            </a:r>
            <a:r>
              <a:rPr sz="2800" spc="-8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B1)</a:t>
            </a:r>
            <a:endParaRPr sz="2800">
              <a:latin typeface="Arial"/>
              <a:cs typeface="Arial"/>
            </a:endParaRPr>
          </a:p>
          <a:p>
            <a:pPr marL="213360" marR="5080" indent="-201295">
              <a:lnSpc>
                <a:spcPct val="100000"/>
              </a:lnSpc>
              <a:spcBef>
                <a:spcPts val="680"/>
              </a:spcBef>
              <a:tabLst>
                <a:tab pos="916305" algn="l"/>
                <a:tab pos="2491740" algn="l"/>
                <a:tab pos="4958080" algn="l"/>
                <a:tab pos="5738495" algn="l"/>
                <a:tab pos="6400165" algn="l"/>
              </a:tabLst>
            </a:pPr>
            <a:r>
              <a:rPr sz="2800" spc="20" dirty="0">
                <a:latin typeface="Arial"/>
                <a:cs typeface="Arial"/>
              </a:rPr>
              <a:t>–</a:t>
            </a:r>
            <a:r>
              <a:rPr sz="2800" spc="-15" dirty="0">
                <a:latin typeface="Arial"/>
                <a:cs typeface="Arial"/>
              </a:rPr>
              <a:t>E</a:t>
            </a:r>
            <a:r>
              <a:rPr sz="2800" spc="-5" dirty="0">
                <a:latin typeface="Arial"/>
                <a:cs typeface="Arial"/>
              </a:rPr>
              <a:t>l</a:t>
            </a:r>
            <a:r>
              <a:rPr sz="2800" dirty="0">
                <a:latin typeface="Arial"/>
                <a:cs typeface="Arial"/>
              </a:rPr>
              <a:t>	</a:t>
            </a:r>
            <a:r>
              <a:rPr sz="2800" spc="-5" dirty="0">
                <a:latin typeface="Arial"/>
                <a:cs typeface="Arial"/>
              </a:rPr>
              <a:t>atributo</a:t>
            </a:r>
            <a:r>
              <a:rPr sz="2800" dirty="0">
                <a:latin typeface="Arial"/>
                <a:cs typeface="Arial"/>
              </a:rPr>
              <a:t>	</a:t>
            </a:r>
            <a:r>
              <a:rPr sz="2800" spc="-5" dirty="0">
                <a:latin typeface="Arial"/>
                <a:cs typeface="Arial"/>
              </a:rPr>
              <a:t>de</a:t>
            </a:r>
            <a:r>
              <a:rPr sz="2800" spc="-15" dirty="0">
                <a:latin typeface="Arial"/>
                <a:cs typeface="Arial"/>
              </a:rPr>
              <a:t>t</a:t>
            </a:r>
            <a:r>
              <a:rPr sz="2800" spc="-5" dirty="0">
                <a:latin typeface="Arial"/>
                <a:cs typeface="Arial"/>
              </a:rPr>
              <a:t>er</a:t>
            </a:r>
            <a:r>
              <a:rPr sz="2800" spc="-10" dirty="0">
                <a:latin typeface="Arial"/>
                <a:cs typeface="Arial"/>
              </a:rPr>
              <a:t>m</a:t>
            </a:r>
            <a:r>
              <a:rPr sz="2800" spc="-5" dirty="0">
                <a:latin typeface="Arial"/>
                <a:cs typeface="Arial"/>
              </a:rPr>
              <a:t>i</a:t>
            </a:r>
            <a:r>
              <a:rPr sz="2800" spc="5" dirty="0">
                <a:latin typeface="Arial"/>
                <a:cs typeface="Arial"/>
              </a:rPr>
              <a:t>n</a:t>
            </a:r>
            <a:r>
              <a:rPr sz="2800" spc="-5" dirty="0">
                <a:latin typeface="Arial"/>
                <a:cs typeface="Arial"/>
              </a:rPr>
              <a:t>ante</a:t>
            </a:r>
            <a:r>
              <a:rPr sz="2800" dirty="0">
                <a:latin typeface="Arial"/>
                <a:cs typeface="Arial"/>
              </a:rPr>
              <a:t>	</a:t>
            </a:r>
            <a:r>
              <a:rPr sz="2800" spc="-5" dirty="0">
                <a:latin typeface="Arial"/>
                <a:cs typeface="Arial"/>
              </a:rPr>
              <a:t>de</a:t>
            </a:r>
            <a:r>
              <a:rPr sz="2800" dirty="0">
                <a:latin typeface="Arial"/>
                <a:cs typeface="Arial"/>
              </a:rPr>
              <a:t>	</a:t>
            </a:r>
            <a:r>
              <a:rPr sz="2800" spc="-5" dirty="0">
                <a:latin typeface="Arial"/>
                <a:cs typeface="Arial"/>
              </a:rPr>
              <a:t>la</a:t>
            </a:r>
            <a:r>
              <a:rPr sz="2800" dirty="0">
                <a:latin typeface="Arial"/>
                <a:cs typeface="Arial"/>
              </a:rPr>
              <a:t>	</a:t>
            </a:r>
            <a:r>
              <a:rPr sz="2800" spc="-5" dirty="0">
                <a:latin typeface="Arial"/>
                <a:cs typeface="Arial"/>
              </a:rPr>
              <a:t>rela</a:t>
            </a:r>
            <a:r>
              <a:rPr sz="2800" dirty="0">
                <a:latin typeface="Arial"/>
                <a:cs typeface="Arial"/>
              </a:rPr>
              <a:t>c</a:t>
            </a:r>
            <a:r>
              <a:rPr sz="2800" spc="5" dirty="0">
                <a:latin typeface="Arial"/>
                <a:cs typeface="Arial"/>
              </a:rPr>
              <a:t>i</a:t>
            </a:r>
            <a:r>
              <a:rPr sz="2800" spc="-5" dirty="0">
                <a:latin typeface="Arial"/>
                <a:cs typeface="Arial"/>
              </a:rPr>
              <a:t>ón  depende de la cardinalidad de la</a:t>
            </a:r>
            <a:r>
              <a:rPr sz="2800" spc="9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misma.</a:t>
            </a:r>
            <a:endParaRPr sz="28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625474" y="2177795"/>
            <a:ext cx="1066800" cy="609600"/>
          </a:xfrm>
          <a:custGeom>
            <a:avLst/>
            <a:gdLst/>
            <a:ahLst/>
            <a:cxnLst/>
            <a:rect l="l" t="t" r="r" b="b"/>
            <a:pathLst>
              <a:path w="1066800" h="609600">
                <a:moveTo>
                  <a:pt x="0" y="0"/>
                </a:moveTo>
                <a:lnTo>
                  <a:pt x="0" y="609599"/>
                </a:lnTo>
                <a:lnTo>
                  <a:pt x="1066799" y="609599"/>
                </a:lnTo>
                <a:lnTo>
                  <a:pt x="106679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625474" y="2177795"/>
            <a:ext cx="1066800" cy="609600"/>
          </a:xfrm>
          <a:custGeom>
            <a:avLst/>
            <a:gdLst/>
            <a:ahLst/>
            <a:cxnLst/>
            <a:rect l="l" t="t" r="r" b="b"/>
            <a:pathLst>
              <a:path w="1066800" h="609600">
                <a:moveTo>
                  <a:pt x="0" y="0"/>
                </a:moveTo>
                <a:lnTo>
                  <a:pt x="0" y="609599"/>
                </a:lnTo>
                <a:lnTo>
                  <a:pt x="1066799" y="609599"/>
                </a:lnTo>
                <a:lnTo>
                  <a:pt x="1066799" y="0"/>
                </a:lnTo>
                <a:lnTo>
                  <a:pt x="0" y="0"/>
                </a:lnTo>
                <a:close/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4034928" y="2289047"/>
            <a:ext cx="245745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A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3739774" y="2782823"/>
            <a:ext cx="347980" cy="500380"/>
          </a:xfrm>
          <a:custGeom>
            <a:avLst/>
            <a:gdLst/>
            <a:ahLst/>
            <a:cxnLst/>
            <a:rect l="l" t="t" r="r" b="b"/>
            <a:pathLst>
              <a:path w="347979" h="500379">
                <a:moveTo>
                  <a:pt x="54222" y="427682"/>
                </a:moveTo>
                <a:lnTo>
                  <a:pt x="44195" y="423671"/>
                </a:lnTo>
                <a:lnTo>
                  <a:pt x="30479" y="425195"/>
                </a:lnTo>
                <a:lnTo>
                  <a:pt x="16763" y="429767"/>
                </a:lnTo>
                <a:lnTo>
                  <a:pt x="6095" y="440435"/>
                </a:lnTo>
                <a:lnTo>
                  <a:pt x="0" y="454151"/>
                </a:lnTo>
                <a:lnTo>
                  <a:pt x="0" y="469391"/>
                </a:lnTo>
                <a:lnTo>
                  <a:pt x="6095" y="483107"/>
                </a:lnTo>
                <a:lnTo>
                  <a:pt x="16763" y="493775"/>
                </a:lnTo>
                <a:lnTo>
                  <a:pt x="30479" y="499871"/>
                </a:lnTo>
                <a:lnTo>
                  <a:pt x="33527" y="499871"/>
                </a:lnTo>
                <a:lnTo>
                  <a:pt x="33527" y="458723"/>
                </a:lnTo>
                <a:lnTo>
                  <a:pt x="54222" y="427682"/>
                </a:lnTo>
                <a:close/>
              </a:path>
              <a:path w="347979" h="500379">
                <a:moveTo>
                  <a:pt x="62483" y="432815"/>
                </a:moveTo>
                <a:lnTo>
                  <a:pt x="59435" y="429767"/>
                </a:lnTo>
                <a:lnTo>
                  <a:pt x="54222" y="427682"/>
                </a:lnTo>
                <a:lnTo>
                  <a:pt x="33527" y="458723"/>
                </a:lnTo>
                <a:lnTo>
                  <a:pt x="33527" y="463295"/>
                </a:lnTo>
                <a:lnTo>
                  <a:pt x="35051" y="466343"/>
                </a:lnTo>
                <a:lnTo>
                  <a:pt x="38099" y="466343"/>
                </a:lnTo>
                <a:lnTo>
                  <a:pt x="41147" y="464819"/>
                </a:lnTo>
                <a:lnTo>
                  <a:pt x="62483" y="432815"/>
                </a:lnTo>
                <a:close/>
              </a:path>
              <a:path w="347979" h="500379">
                <a:moveTo>
                  <a:pt x="74675" y="469391"/>
                </a:moveTo>
                <a:lnTo>
                  <a:pt x="74675" y="454151"/>
                </a:lnTo>
                <a:lnTo>
                  <a:pt x="70103" y="440435"/>
                </a:lnTo>
                <a:lnTo>
                  <a:pt x="62483" y="432815"/>
                </a:lnTo>
                <a:lnTo>
                  <a:pt x="41147" y="464819"/>
                </a:lnTo>
                <a:lnTo>
                  <a:pt x="38099" y="466343"/>
                </a:lnTo>
                <a:lnTo>
                  <a:pt x="35051" y="466343"/>
                </a:lnTo>
                <a:lnTo>
                  <a:pt x="33527" y="463295"/>
                </a:lnTo>
                <a:lnTo>
                  <a:pt x="33527" y="499871"/>
                </a:lnTo>
                <a:lnTo>
                  <a:pt x="45719" y="499871"/>
                </a:lnTo>
                <a:lnTo>
                  <a:pt x="59435" y="493775"/>
                </a:lnTo>
                <a:lnTo>
                  <a:pt x="70103" y="483107"/>
                </a:lnTo>
                <a:lnTo>
                  <a:pt x="74675" y="469391"/>
                </a:lnTo>
                <a:close/>
              </a:path>
              <a:path w="347979" h="500379">
                <a:moveTo>
                  <a:pt x="347471" y="3047"/>
                </a:moveTo>
                <a:lnTo>
                  <a:pt x="345947" y="0"/>
                </a:lnTo>
                <a:lnTo>
                  <a:pt x="341375" y="0"/>
                </a:lnTo>
                <a:lnTo>
                  <a:pt x="338327" y="1523"/>
                </a:lnTo>
                <a:lnTo>
                  <a:pt x="54222" y="427682"/>
                </a:lnTo>
                <a:lnTo>
                  <a:pt x="59435" y="429767"/>
                </a:lnTo>
                <a:lnTo>
                  <a:pt x="62483" y="432815"/>
                </a:lnTo>
                <a:lnTo>
                  <a:pt x="345947" y="7619"/>
                </a:lnTo>
                <a:lnTo>
                  <a:pt x="347471" y="304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078101" y="2782823"/>
            <a:ext cx="117475" cy="500380"/>
          </a:xfrm>
          <a:custGeom>
            <a:avLst/>
            <a:gdLst/>
            <a:ahLst/>
            <a:cxnLst/>
            <a:rect l="l" t="t" r="r" b="b"/>
            <a:pathLst>
              <a:path w="117475" h="500379">
                <a:moveTo>
                  <a:pt x="79325" y="424136"/>
                </a:moveTo>
                <a:lnTo>
                  <a:pt x="9143" y="3047"/>
                </a:lnTo>
                <a:lnTo>
                  <a:pt x="7619" y="0"/>
                </a:lnTo>
                <a:lnTo>
                  <a:pt x="3047" y="0"/>
                </a:lnTo>
                <a:lnTo>
                  <a:pt x="0" y="1523"/>
                </a:lnTo>
                <a:lnTo>
                  <a:pt x="0" y="6095"/>
                </a:lnTo>
                <a:lnTo>
                  <a:pt x="69913" y="425576"/>
                </a:lnTo>
                <a:lnTo>
                  <a:pt x="74675" y="423671"/>
                </a:lnTo>
                <a:lnTo>
                  <a:pt x="79325" y="424136"/>
                </a:lnTo>
                <a:close/>
              </a:path>
              <a:path w="117475" h="500379">
                <a:moveTo>
                  <a:pt x="85343" y="499719"/>
                </a:moveTo>
                <a:lnTo>
                  <a:pt x="85343" y="460247"/>
                </a:lnTo>
                <a:lnTo>
                  <a:pt x="83819" y="464819"/>
                </a:lnTo>
                <a:lnTo>
                  <a:pt x="80771" y="466343"/>
                </a:lnTo>
                <a:lnTo>
                  <a:pt x="77723" y="466343"/>
                </a:lnTo>
                <a:lnTo>
                  <a:pt x="76199" y="463295"/>
                </a:lnTo>
                <a:lnTo>
                  <a:pt x="69913" y="425576"/>
                </a:lnTo>
                <a:lnTo>
                  <a:pt x="59435" y="429767"/>
                </a:lnTo>
                <a:lnTo>
                  <a:pt x="48767" y="438911"/>
                </a:lnTo>
                <a:lnTo>
                  <a:pt x="42671" y="452627"/>
                </a:lnTo>
                <a:lnTo>
                  <a:pt x="42671" y="467867"/>
                </a:lnTo>
                <a:lnTo>
                  <a:pt x="48767" y="481583"/>
                </a:lnTo>
                <a:lnTo>
                  <a:pt x="57911" y="492251"/>
                </a:lnTo>
                <a:lnTo>
                  <a:pt x="71627" y="498347"/>
                </a:lnTo>
                <a:lnTo>
                  <a:pt x="85343" y="499719"/>
                </a:lnTo>
                <a:close/>
              </a:path>
              <a:path w="117475" h="500379">
                <a:moveTo>
                  <a:pt x="85343" y="460247"/>
                </a:moveTo>
                <a:lnTo>
                  <a:pt x="79325" y="424136"/>
                </a:lnTo>
                <a:lnTo>
                  <a:pt x="74675" y="423671"/>
                </a:lnTo>
                <a:lnTo>
                  <a:pt x="69913" y="425576"/>
                </a:lnTo>
                <a:lnTo>
                  <a:pt x="76199" y="463295"/>
                </a:lnTo>
                <a:lnTo>
                  <a:pt x="77723" y="466343"/>
                </a:lnTo>
                <a:lnTo>
                  <a:pt x="80771" y="466343"/>
                </a:lnTo>
                <a:lnTo>
                  <a:pt x="83819" y="464819"/>
                </a:lnTo>
                <a:lnTo>
                  <a:pt x="85343" y="460247"/>
                </a:lnTo>
                <a:close/>
              </a:path>
              <a:path w="117475" h="500379">
                <a:moveTo>
                  <a:pt x="117347" y="470915"/>
                </a:moveTo>
                <a:lnTo>
                  <a:pt x="117347" y="455675"/>
                </a:lnTo>
                <a:lnTo>
                  <a:pt x="112775" y="441959"/>
                </a:lnTo>
                <a:lnTo>
                  <a:pt x="102107" y="431291"/>
                </a:lnTo>
                <a:lnTo>
                  <a:pt x="89915" y="425195"/>
                </a:lnTo>
                <a:lnTo>
                  <a:pt x="79325" y="424136"/>
                </a:lnTo>
                <a:lnTo>
                  <a:pt x="85343" y="460247"/>
                </a:lnTo>
                <a:lnTo>
                  <a:pt x="85343" y="499719"/>
                </a:lnTo>
                <a:lnTo>
                  <a:pt x="86867" y="499871"/>
                </a:lnTo>
                <a:lnTo>
                  <a:pt x="100583" y="493775"/>
                </a:lnTo>
                <a:lnTo>
                  <a:pt x="111251" y="484631"/>
                </a:lnTo>
                <a:lnTo>
                  <a:pt x="117347" y="47091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078101" y="2782823"/>
            <a:ext cx="728980" cy="424180"/>
          </a:xfrm>
          <a:custGeom>
            <a:avLst/>
            <a:gdLst/>
            <a:ahLst/>
            <a:cxnLst/>
            <a:rect l="l" t="t" r="r" b="b"/>
            <a:pathLst>
              <a:path w="728979" h="424180">
                <a:moveTo>
                  <a:pt x="659891" y="363219"/>
                </a:moveTo>
                <a:lnTo>
                  <a:pt x="6095" y="0"/>
                </a:lnTo>
                <a:lnTo>
                  <a:pt x="3047" y="0"/>
                </a:lnTo>
                <a:lnTo>
                  <a:pt x="0" y="1523"/>
                </a:lnTo>
                <a:lnTo>
                  <a:pt x="0" y="6095"/>
                </a:lnTo>
                <a:lnTo>
                  <a:pt x="1523" y="9143"/>
                </a:lnTo>
                <a:lnTo>
                  <a:pt x="655177" y="372284"/>
                </a:lnTo>
                <a:lnTo>
                  <a:pt x="656843" y="367283"/>
                </a:lnTo>
                <a:lnTo>
                  <a:pt x="659891" y="363219"/>
                </a:lnTo>
                <a:close/>
              </a:path>
              <a:path w="728979" h="424180">
                <a:moveTo>
                  <a:pt x="694943" y="422757"/>
                </a:moveTo>
                <a:lnTo>
                  <a:pt x="694943" y="388619"/>
                </a:lnTo>
                <a:lnTo>
                  <a:pt x="691895" y="390143"/>
                </a:lnTo>
                <a:lnTo>
                  <a:pt x="687323" y="390143"/>
                </a:lnTo>
                <a:lnTo>
                  <a:pt x="655177" y="372284"/>
                </a:lnTo>
                <a:lnTo>
                  <a:pt x="652271" y="380999"/>
                </a:lnTo>
                <a:lnTo>
                  <a:pt x="653795" y="396239"/>
                </a:lnTo>
                <a:lnTo>
                  <a:pt x="659891" y="408431"/>
                </a:lnTo>
                <a:lnTo>
                  <a:pt x="672083" y="419099"/>
                </a:lnTo>
                <a:lnTo>
                  <a:pt x="685799" y="423671"/>
                </a:lnTo>
                <a:lnTo>
                  <a:pt x="694943" y="422757"/>
                </a:lnTo>
                <a:close/>
              </a:path>
              <a:path w="728979" h="424180">
                <a:moveTo>
                  <a:pt x="694943" y="388619"/>
                </a:moveTo>
                <a:lnTo>
                  <a:pt x="694943" y="384047"/>
                </a:lnTo>
                <a:lnTo>
                  <a:pt x="691895" y="380999"/>
                </a:lnTo>
                <a:lnTo>
                  <a:pt x="659891" y="363219"/>
                </a:lnTo>
                <a:lnTo>
                  <a:pt x="656843" y="367283"/>
                </a:lnTo>
                <a:lnTo>
                  <a:pt x="655177" y="372284"/>
                </a:lnTo>
                <a:lnTo>
                  <a:pt x="687323" y="390143"/>
                </a:lnTo>
                <a:lnTo>
                  <a:pt x="691895" y="390143"/>
                </a:lnTo>
                <a:lnTo>
                  <a:pt x="694943" y="388619"/>
                </a:lnTo>
                <a:close/>
              </a:path>
              <a:path w="728979" h="424180">
                <a:moveTo>
                  <a:pt x="728471" y="390143"/>
                </a:moveTo>
                <a:lnTo>
                  <a:pt x="726947" y="374903"/>
                </a:lnTo>
                <a:lnTo>
                  <a:pt x="720851" y="362711"/>
                </a:lnTo>
                <a:lnTo>
                  <a:pt x="708659" y="352043"/>
                </a:lnTo>
                <a:lnTo>
                  <a:pt x="693419" y="347471"/>
                </a:lnTo>
                <a:lnTo>
                  <a:pt x="679703" y="348995"/>
                </a:lnTo>
                <a:lnTo>
                  <a:pt x="665987" y="355091"/>
                </a:lnTo>
                <a:lnTo>
                  <a:pt x="659891" y="363219"/>
                </a:lnTo>
                <a:lnTo>
                  <a:pt x="691895" y="380999"/>
                </a:lnTo>
                <a:lnTo>
                  <a:pt x="694943" y="384047"/>
                </a:lnTo>
                <a:lnTo>
                  <a:pt x="694943" y="422757"/>
                </a:lnTo>
                <a:lnTo>
                  <a:pt x="701039" y="422147"/>
                </a:lnTo>
                <a:lnTo>
                  <a:pt x="713231" y="416051"/>
                </a:lnTo>
                <a:lnTo>
                  <a:pt x="723899" y="403859"/>
                </a:lnTo>
                <a:lnTo>
                  <a:pt x="728471" y="39014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3443616" y="3203446"/>
            <a:ext cx="1068070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682625" algn="l"/>
              </a:tabLst>
            </a:pPr>
            <a:r>
              <a:rPr sz="2400" b="1" u="heavy" spc="-10" dirty="0">
                <a:latin typeface="Times New Roman"/>
                <a:cs typeface="Times New Roman"/>
              </a:rPr>
              <a:t>A</a:t>
            </a:r>
            <a:r>
              <a:rPr sz="2400" b="1" u="heavy" dirty="0">
                <a:latin typeface="Times New Roman"/>
                <a:cs typeface="Times New Roman"/>
              </a:rPr>
              <a:t>1</a:t>
            </a:r>
            <a:r>
              <a:rPr sz="2400" b="1" dirty="0">
                <a:latin typeface="Times New Roman"/>
                <a:cs typeface="Times New Roman"/>
              </a:rPr>
              <a:t>	</a:t>
            </a:r>
            <a:r>
              <a:rPr sz="2400" b="1" u="heavy" spc="-10" dirty="0">
                <a:latin typeface="Times New Roman"/>
                <a:cs typeface="Times New Roman"/>
              </a:rPr>
              <a:t>A</a:t>
            </a:r>
            <a:r>
              <a:rPr sz="2400" b="1" u="heavy" dirty="0">
                <a:latin typeface="Times New Roman"/>
                <a:cs typeface="Times New Roman"/>
              </a:rPr>
              <a:t>2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847219" y="2974846"/>
            <a:ext cx="397510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spc="-10" dirty="0">
                <a:latin typeface="Times New Roman"/>
                <a:cs typeface="Times New Roman"/>
              </a:rPr>
              <a:t>A</a:t>
            </a:r>
            <a:r>
              <a:rPr sz="2400" dirty="0">
                <a:latin typeface="Times New Roman"/>
                <a:cs typeface="Times New Roman"/>
              </a:rPr>
              <a:t>3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7403469" y="2558795"/>
            <a:ext cx="914400" cy="0"/>
          </a:xfrm>
          <a:custGeom>
            <a:avLst/>
            <a:gdLst/>
            <a:ahLst/>
            <a:cxnLst/>
            <a:rect l="l" t="t" r="r" b="b"/>
            <a:pathLst>
              <a:path w="914400">
                <a:moveTo>
                  <a:pt x="914399" y="0"/>
                </a:moveTo>
                <a:lnTo>
                  <a:pt x="0" y="0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715133" y="2558795"/>
            <a:ext cx="1371600" cy="0"/>
          </a:xfrm>
          <a:custGeom>
            <a:avLst/>
            <a:gdLst/>
            <a:ahLst/>
            <a:cxnLst/>
            <a:rect l="l" t="t" r="r" b="b"/>
            <a:pathLst>
              <a:path w="1371600">
                <a:moveTo>
                  <a:pt x="1371599" y="0"/>
                </a:moveTo>
                <a:lnTo>
                  <a:pt x="0" y="0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8616574" y="2782823"/>
            <a:ext cx="347980" cy="500380"/>
          </a:xfrm>
          <a:custGeom>
            <a:avLst/>
            <a:gdLst/>
            <a:ahLst/>
            <a:cxnLst/>
            <a:rect l="l" t="t" r="r" b="b"/>
            <a:pathLst>
              <a:path w="347979" h="500379">
                <a:moveTo>
                  <a:pt x="54222" y="427682"/>
                </a:moveTo>
                <a:lnTo>
                  <a:pt x="44195" y="423671"/>
                </a:lnTo>
                <a:lnTo>
                  <a:pt x="30479" y="425195"/>
                </a:lnTo>
                <a:lnTo>
                  <a:pt x="16763" y="429767"/>
                </a:lnTo>
                <a:lnTo>
                  <a:pt x="6095" y="440435"/>
                </a:lnTo>
                <a:lnTo>
                  <a:pt x="0" y="454151"/>
                </a:lnTo>
                <a:lnTo>
                  <a:pt x="0" y="469391"/>
                </a:lnTo>
                <a:lnTo>
                  <a:pt x="6095" y="483107"/>
                </a:lnTo>
                <a:lnTo>
                  <a:pt x="16763" y="493775"/>
                </a:lnTo>
                <a:lnTo>
                  <a:pt x="30479" y="499871"/>
                </a:lnTo>
                <a:lnTo>
                  <a:pt x="33527" y="499871"/>
                </a:lnTo>
                <a:lnTo>
                  <a:pt x="33527" y="458723"/>
                </a:lnTo>
                <a:lnTo>
                  <a:pt x="54222" y="427682"/>
                </a:lnTo>
                <a:close/>
              </a:path>
              <a:path w="347979" h="500379">
                <a:moveTo>
                  <a:pt x="62483" y="432815"/>
                </a:moveTo>
                <a:lnTo>
                  <a:pt x="59435" y="429767"/>
                </a:lnTo>
                <a:lnTo>
                  <a:pt x="54222" y="427682"/>
                </a:lnTo>
                <a:lnTo>
                  <a:pt x="33527" y="458723"/>
                </a:lnTo>
                <a:lnTo>
                  <a:pt x="33527" y="463295"/>
                </a:lnTo>
                <a:lnTo>
                  <a:pt x="35051" y="466343"/>
                </a:lnTo>
                <a:lnTo>
                  <a:pt x="38099" y="466343"/>
                </a:lnTo>
                <a:lnTo>
                  <a:pt x="41147" y="464819"/>
                </a:lnTo>
                <a:lnTo>
                  <a:pt x="62483" y="432815"/>
                </a:lnTo>
                <a:close/>
              </a:path>
              <a:path w="347979" h="500379">
                <a:moveTo>
                  <a:pt x="74675" y="469391"/>
                </a:moveTo>
                <a:lnTo>
                  <a:pt x="74675" y="454151"/>
                </a:lnTo>
                <a:lnTo>
                  <a:pt x="70103" y="440435"/>
                </a:lnTo>
                <a:lnTo>
                  <a:pt x="62483" y="432815"/>
                </a:lnTo>
                <a:lnTo>
                  <a:pt x="41147" y="464819"/>
                </a:lnTo>
                <a:lnTo>
                  <a:pt x="38099" y="466343"/>
                </a:lnTo>
                <a:lnTo>
                  <a:pt x="35051" y="466343"/>
                </a:lnTo>
                <a:lnTo>
                  <a:pt x="33527" y="463295"/>
                </a:lnTo>
                <a:lnTo>
                  <a:pt x="33527" y="499871"/>
                </a:lnTo>
                <a:lnTo>
                  <a:pt x="45719" y="499871"/>
                </a:lnTo>
                <a:lnTo>
                  <a:pt x="59435" y="493775"/>
                </a:lnTo>
                <a:lnTo>
                  <a:pt x="70103" y="483107"/>
                </a:lnTo>
                <a:lnTo>
                  <a:pt x="74675" y="469391"/>
                </a:lnTo>
                <a:close/>
              </a:path>
              <a:path w="347979" h="500379">
                <a:moveTo>
                  <a:pt x="347471" y="3047"/>
                </a:moveTo>
                <a:lnTo>
                  <a:pt x="345947" y="0"/>
                </a:lnTo>
                <a:lnTo>
                  <a:pt x="341375" y="0"/>
                </a:lnTo>
                <a:lnTo>
                  <a:pt x="338327" y="1523"/>
                </a:lnTo>
                <a:lnTo>
                  <a:pt x="54222" y="427682"/>
                </a:lnTo>
                <a:lnTo>
                  <a:pt x="59435" y="429767"/>
                </a:lnTo>
                <a:lnTo>
                  <a:pt x="62483" y="432815"/>
                </a:lnTo>
                <a:lnTo>
                  <a:pt x="345947" y="7619"/>
                </a:lnTo>
                <a:lnTo>
                  <a:pt x="347471" y="304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8954902" y="2782823"/>
            <a:ext cx="117475" cy="500380"/>
          </a:xfrm>
          <a:custGeom>
            <a:avLst/>
            <a:gdLst/>
            <a:ahLst/>
            <a:cxnLst/>
            <a:rect l="l" t="t" r="r" b="b"/>
            <a:pathLst>
              <a:path w="117475" h="500379">
                <a:moveTo>
                  <a:pt x="79325" y="424136"/>
                </a:moveTo>
                <a:lnTo>
                  <a:pt x="9143" y="3047"/>
                </a:lnTo>
                <a:lnTo>
                  <a:pt x="7619" y="0"/>
                </a:lnTo>
                <a:lnTo>
                  <a:pt x="3047" y="0"/>
                </a:lnTo>
                <a:lnTo>
                  <a:pt x="0" y="1523"/>
                </a:lnTo>
                <a:lnTo>
                  <a:pt x="0" y="6095"/>
                </a:lnTo>
                <a:lnTo>
                  <a:pt x="69913" y="425576"/>
                </a:lnTo>
                <a:lnTo>
                  <a:pt x="74675" y="423671"/>
                </a:lnTo>
                <a:lnTo>
                  <a:pt x="79325" y="424136"/>
                </a:lnTo>
                <a:close/>
              </a:path>
              <a:path w="117475" h="500379">
                <a:moveTo>
                  <a:pt x="85343" y="499719"/>
                </a:moveTo>
                <a:lnTo>
                  <a:pt x="85343" y="460247"/>
                </a:lnTo>
                <a:lnTo>
                  <a:pt x="83819" y="464819"/>
                </a:lnTo>
                <a:lnTo>
                  <a:pt x="80771" y="466343"/>
                </a:lnTo>
                <a:lnTo>
                  <a:pt x="77723" y="466343"/>
                </a:lnTo>
                <a:lnTo>
                  <a:pt x="76199" y="463295"/>
                </a:lnTo>
                <a:lnTo>
                  <a:pt x="69913" y="425576"/>
                </a:lnTo>
                <a:lnTo>
                  <a:pt x="59435" y="429767"/>
                </a:lnTo>
                <a:lnTo>
                  <a:pt x="48767" y="438911"/>
                </a:lnTo>
                <a:lnTo>
                  <a:pt x="42671" y="452627"/>
                </a:lnTo>
                <a:lnTo>
                  <a:pt x="42671" y="467867"/>
                </a:lnTo>
                <a:lnTo>
                  <a:pt x="48767" y="481583"/>
                </a:lnTo>
                <a:lnTo>
                  <a:pt x="57911" y="492251"/>
                </a:lnTo>
                <a:lnTo>
                  <a:pt x="71627" y="498347"/>
                </a:lnTo>
                <a:lnTo>
                  <a:pt x="85343" y="499719"/>
                </a:lnTo>
                <a:close/>
              </a:path>
              <a:path w="117475" h="500379">
                <a:moveTo>
                  <a:pt x="85343" y="460247"/>
                </a:moveTo>
                <a:lnTo>
                  <a:pt x="79325" y="424136"/>
                </a:lnTo>
                <a:lnTo>
                  <a:pt x="74675" y="423671"/>
                </a:lnTo>
                <a:lnTo>
                  <a:pt x="69913" y="425576"/>
                </a:lnTo>
                <a:lnTo>
                  <a:pt x="76199" y="463295"/>
                </a:lnTo>
                <a:lnTo>
                  <a:pt x="77723" y="466343"/>
                </a:lnTo>
                <a:lnTo>
                  <a:pt x="80771" y="466343"/>
                </a:lnTo>
                <a:lnTo>
                  <a:pt x="83819" y="464819"/>
                </a:lnTo>
                <a:lnTo>
                  <a:pt x="85343" y="460247"/>
                </a:lnTo>
                <a:close/>
              </a:path>
              <a:path w="117475" h="500379">
                <a:moveTo>
                  <a:pt x="117347" y="470915"/>
                </a:moveTo>
                <a:lnTo>
                  <a:pt x="117347" y="455675"/>
                </a:lnTo>
                <a:lnTo>
                  <a:pt x="112775" y="441959"/>
                </a:lnTo>
                <a:lnTo>
                  <a:pt x="102107" y="431291"/>
                </a:lnTo>
                <a:lnTo>
                  <a:pt x="89915" y="425195"/>
                </a:lnTo>
                <a:lnTo>
                  <a:pt x="79325" y="424136"/>
                </a:lnTo>
                <a:lnTo>
                  <a:pt x="85343" y="460247"/>
                </a:lnTo>
                <a:lnTo>
                  <a:pt x="85343" y="499719"/>
                </a:lnTo>
                <a:lnTo>
                  <a:pt x="86867" y="499871"/>
                </a:lnTo>
                <a:lnTo>
                  <a:pt x="100583" y="493775"/>
                </a:lnTo>
                <a:lnTo>
                  <a:pt x="111251" y="484631"/>
                </a:lnTo>
                <a:lnTo>
                  <a:pt x="117347" y="47091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8320414" y="3203446"/>
            <a:ext cx="1051560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682625" algn="l"/>
              </a:tabLst>
            </a:pPr>
            <a:r>
              <a:rPr sz="2400" b="1" u="heavy" spc="-10" dirty="0">
                <a:latin typeface="Times New Roman"/>
                <a:cs typeface="Times New Roman"/>
              </a:rPr>
              <a:t>B</a:t>
            </a:r>
            <a:r>
              <a:rPr sz="2400" b="1" u="heavy" dirty="0">
                <a:latin typeface="Times New Roman"/>
                <a:cs typeface="Times New Roman"/>
              </a:rPr>
              <a:t>1</a:t>
            </a:r>
            <a:r>
              <a:rPr sz="2400" b="1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B</a:t>
            </a:r>
            <a:r>
              <a:rPr sz="2400" dirty="0">
                <a:latin typeface="Times New Roman"/>
                <a:cs typeface="Times New Roman"/>
              </a:rPr>
              <a:t>2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8317869" y="2177795"/>
            <a:ext cx="1066800" cy="609600"/>
          </a:xfrm>
          <a:custGeom>
            <a:avLst/>
            <a:gdLst/>
            <a:ahLst/>
            <a:cxnLst/>
            <a:rect l="l" t="t" r="r" b="b"/>
            <a:pathLst>
              <a:path w="1066800" h="609600">
                <a:moveTo>
                  <a:pt x="0" y="0"/>
                </a:moveTo>
                <a:lnTo>
                  <a:pt x="0" y="609599"/>
                </a:lnTo>
                <a:lnTo>
                  <a:pt x="1066799" y="609599"/>
                </a:lnTo>
                <a:lnTo>
                  <a:pt x="106679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8317869" y="2177795"/>
            <a:ext cx="1066800" cy="609600"/>
          </a:xfrm>
          <a:custGeom>
            <a:avLst/>
            <a:gdLst/>
            <a:ahLst/>
            <a:cxnLst/>
            <a:rect l="l" t="t" r="r" b="b"/>
            <a:pathLst>
              <a:path w="1066800" h="609600">
                <a:moveTo>
                  <a:pt x="0" y="0"/>
                </a:moveTo>
                <a:lnTo>
                  <a:pt x="0" y="609599"/>
                </a:lnTo>
                <a:lnTo>
                  <a:pt x="1066799" y="609599"/>
                </a:lnTo>
                <a:lnTo>
                  <a:pt x="1066799" y="0"/>
                </a:lnTo>
                <a:lnTo>
                  <a:pt x="0" y="0"/>
                </a:lnTo>
                <a:close/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8736465" y="2289047"/>
            <a:ext cx="229235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B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6031869" y="2253995"/>
            <a:ext cx="1371600" cy="609600"/>
          </a:xfrm>
          <a:custGeom>
            <a:avLst/>
            <a:gdLst/>
            <a:ahLst/>
            <a:cxnLst/>
            <a:rect l="l" t="t" r="r" b="b"/>
            <a:pathLst>
              <a:path w="1371600" h="609600">
                <a:moveTo>
                  <a:pt x="1371599" y="304799"/>
                </a:moveTo>
                <a:lnTo>
                  <a:pt x="685799" y="0"/>
                </a:lnTo>
                <a:lnTo>
                  <a:pt x="0" y="304799"/>
                </a:lnTo>
                <a:lnTo>
                  <a:pt x="685799" y="609599"/>
                </a:lnTo>
                <a:lnTo>
                  <a:pt x="1371599" y="3047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6031869" y="2253995"/>
            <a:ext cx="1371600" cy="609600"/>
          </a:xfrm>
          <a:custGeom>
            <a:avLst/>
            <a:gdLst/>
            <a:ahLst/>
            <a:cxnLst/>
            <a:rect l="l" t="t" r="r" b="b"/>
            <a:pathLst>
              <a:path w="1371600" h="609600">
                <a:moveTo>
                  <a:pt x="685799" y="0"/>
                </a:moveTo>
                <a:lnTo>
                  <a:pt x="0" y="304799"/>
                </a:lnTo>
                <a:lnTo>
                  <a:pt x="685799" y="609599"/>
                </a:lnTo>
                <a:lnTo>
                  <a:pt x="1371599" y="304799"/>
                </a:lnTo>
                <a:lnTo>
                  <a:pt x="685799" y="0"/>
                </a:lnTo>
                <a:close/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6442847" y="2365247"/>
            <a:ext cx="550545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spc="-10" dirty="0">
                <a:latin typeface="Times New Roman"/>
                <a:cs typeface="Times New Roman"/>
              </a:rPr>
              <a:t>A</a:t>
            </a:r>
            <a:r>
              <a:rPr sz="2400" dirty="0">
                <a:latin typeface="Times New Roman"/>
                <a:cs typeface="Times New Roman"/>
              </a:rPr>
              <a:t>-B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3329818" y="3201923"/>
            <a:ext cx="1224280" cy="433070"/>
          </a:xfrm>
          <a:custGeom>
            <a:avLst/>
            <a:gdLst/>
            <a:ahLst/>
            <a:cxnLst/>
            <a:rect l="l" t="t" r="r" b="b"/>
            <a:pathLst>
              <a:path w="1224279" h="433070">
                <a:moveTo>
                  <a:pt x="612647" y="0"/>
                </a:moveTo>
                <a:lnTo>
                  <a:pt x="545898" y="1258"/>
                </a:lnTo>
                <a:lnTo>
                  <a:pt x="481229" y="4950"/>
                </a:lnTo>
                <a:lnTo>
                  <a:pt x="419014" y="10948"/>
                </a:lnTo>
                <a:lnTo>
                  <a:pt x="359628" y="19124"/>
                </a:lnTo>
                <a:lnTo>
                  <a:pt x="303445" y="29351"/>
                </a:lnTo>
                <a:lnTo>
                  <a:pt x="250838" y="41501"/>
                </a:lnTo>
                <a:lnTo>
                  <a:pt x="202181" y="55448"/>
                </a:lnTo>
                <a:lnTo>
                  <a:pt x="157848" y="71064"/>
                </a:lnTo>
                <a:lnTo>
                  <a:pt x="118213" y="88221"/>
                </a:lnTo>
                <a:lnTo>
                  <a:pt x="83650" y="106792"/>
                </a:lnTo>
                <a:lnTo>
                  <a:pt x="31235" y="147669"/>
                </a:lnTo>
                <a:lnTo>
                  <a:pt x="3595" y="192675"/>
                </a:lnTo>
                <a:lnTo>
                  <a:pt x="0" y="216407"/>
                </a:lnTo>
                <a:lnTo>
                  <a:pt x="3595" y="240140"/>
                </a:lnTo>
                <a:lnTo>
                  <a:pt x="31235" y="285146"/>
                </a:lnTo>
                <a:lnTo>
                  <a:pt x="83650" y="326023"/>
                </a:lnTo>
                <a:lnTo>
                  <a:pt x="118213" y="344594"/>
                </a:lnTo>
                <a:lnTo>
                  <a:pt x="157848" y="361751"/>
                </a:lnTo>
                <a:lnTo>
                  <a:pt x="202181" y="377367"/>
                </a:lnTo>
                <a:lnTo>
                  <a:pt x="250838" y="391314"/>
                </a:lnTo>
                <a:lnTo>
                  <a:pt x="303445" y="403464"/>
                </a:lnTo>
                <a:lnTo>
                  <a:pt x="359628" y="413691"/>
                </a:lnTo>
                <a:lnTo>
                  <a:pt x="419014" y="421867"/>
                </a:lnTo>
                <a:lnTo>
                  <a:pt x="481229" y="427865"/>
                </a:lnTo>
                <a:lnTo>
                  <a:pt x="545898" y="431557"/>
                </a:lnTo>
                <a:lnTo>
                  <a:pt x="612647" y="432815"/>
                </a:lnTo>
                <a:lnTo>
                  <a:pt x="679112" y="431557"/>
                </a:lnTo>
                <a:lnTo>
                  <a:pt x="743534" y="427865"/>
                </a:lnTo>
                <a:lnTo>
                  <a:pt x="805537" y="421867"/>
                </a:lnTo>
                <a:lnTo>
                  <a:pt x="864744" y="413691"/>
                </a:lnTo>
                <a:lnTo>
                  <a:pt x="920778" y="403464"/>
                </a:lnTo>
                <a:lnTo>
                  <a:pt x="973262" y="391314"/>
                </a:lnTo>
                <a:lnTo>
                  <a:pt x="1021821" y="377367"/>
                </a:lnTo>
                <a:lnTo>
                  <a:pt x="1066078" y="361751"/>
                </a:lnTo>
                <a:lnTo>
                  <a:pt x="1105655" y="344594"/>
                </a:lnTo>
                <a:lnTo>
                  <a:pt x="1140177" y="326023"/>
                </a:lnTo>
                <a:lnTo>
                  <a:pt x="1192548" y="285146"/>
                </a:lnTo>
                <a:lnTo>
                  <a:pt x="1220177" y="240140"/>
                </a:lnTo>
                <a:lnTo>
                  <a:pt x="1223771" y="216407"/>
                </a:lnTo>
                <a:lnTo>
                  <a:pt x="1220177" y="192675"/>
                </a:lnTo>
                <a:lnTo>
                  <a:pt x="1192548" y="147669"/>
                </a:lnTo>
                <a:lnTo>
                  <a:pt x="1140177" y="106792"/>
                </a:lnTo>
                <a:lnTo>
                  <a:pt x="1105655" y="88221"/>
                </a:lnTo>
                <a:lnTo>
                  <a:pt x="1066078" y="71064"/>
                </a:lnTo>
                <a:lnTo>
                  <a:pt x="1021821" y="55448"/>
                </a:lnTo>
                <a:lnTo>
                  <a:pt x="973262" y="41501"/>
                </a:lnTo>
                <a:lnTo>
                  <a:pt x="920778" y="29351"/>
                </a:lnTo>
                <a:lnTo>
                  <a:pt x="864744" y="19124"/>
                </a:lnTo>
                <a:lnTo>
                  <a:pt x="805537" y="10948"/>
                </a:lnTo>
                <a:lnTo>
                  <a:pt x="743534" y="4950"/>
                </a:lnTo>
                <a:lnTo>
                  <a:pt x="679112" y="1258"/>
                </a:lnTo>
                <a:lnTo>
                  <a:pt x="612647" y="0"/>
                </a:lnTo>
                <a:close/>
              </a:path>
            </a:pathLst>
          </a:custGeom>
          <a:ln w="38099">
            <a:solidFill>
              <a:srgbClr val="FF006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8154802" y="3201923"/>
            <a:ext cx="791210" cy="433070"/>
          </a:xfrm>
          <a:custGeom>
            <a:avLst/>
            <a:gdLst/>
            <a:ahLst/>
            <a:cxnLst/>
            <a:rect l="l" t="t" r="r" b="b"/>
            <a:pathLst>
              <a:path w="791209" h="433070">
                <a:moveTo>
                  <a:pt x="396239" y="0"/>
                </a:moveTo>
                <a:lnTo>
                  <a:pt x="337547" y="2326"/>
                </a:lnTo>
                <a:lnTo>
                  <a:pt x="281574" y="9091"/>
                </a:lnTo>
                <a:lnTo>
                  <a:pt x="228927" y="19971"/>
                </a:lnTo>
                <a:lnTo>
                  <a:pt x="180209" y="34643"/>
                </a:lnTo>
                <a:lnTo>
                  <a:pt x="136026" y="52784"/>
                </a:lnTo>
                <a:lnTo>
                  <a:pt x="96981" y="74072"/>
                </a:lnTo>
                <a:lnTo>
                  <a:pt x="63680" y="98184"/>
                </a:lnTo>
                <a:lnTo>
                  <a:pt x="16726" y="153586"/>
                </a:lnTo>
                <a:lnTo>
                  <a:pt x="0" y="216407"/>
                </a:lnTo>
                <a:lnTo>
                  <a:pt x="4282" y="248584"/>
                </a:lnTo>
                <a:lnTo>
                  <a:pt x="36727" y="308019"/>
                </a:lnTo>
                <a:lnTo>
                  <a:pt x="96981" y="358743"/>
                </a:lnTo>
                <a:lnTo>
                  <a:pt x="136026" y="380031"/>
                </a:lnTo>
                <a:lnTo>
                  <a:pt x="180209" y="398172"/>
                </a:lnTo>
                <a:lnTo>
                  <a:pt x="228927" y="412844"/>
                </a:lnTo>
                <a:lnTo>
                  <a:pt x="281574" y="423724"/>
                </a:lnTo>
                <a:lnTo>
                  <a:pt x="337547" y="430489"/>
                </a:lnTo>
                <a:lnTo>
                  <a:pt x="396239" y="432815"/>
                </a:lnTo>
                <a:lnTo>
                  <a:pt x="454553" y="430489"/>
                </a:lnTo>
                <a:lnTo>
                  <a:pt x="510215" y="423724"/>
                </a:lnTo>
                <a:lnTo>
                  <a:pt x="562614" y="412844"/>
                </a:lnTo>
                <a:lnTo>
                  <a:pt x="611138" y="398172"/>
                </a:lnTo>
                <a:lnTo>
                  <a:pt x="655176" y="380031"/>
                </a:lnTo>
                <a:lnTo>
                  <a:pt x="694117" y="358743"/>
                </a:lnTo>
                <a:lnTo>
                  <a:pt x="727348" y="334631"/>
                </a:lnTo>
                <a:lnTo>
                  <a:pt x="774238" y="279229"/>
                </a:lnTo>
                <a:lnTo>
                  <a:pt x="790955" y="216407"/>
                </a:lnTo>
                <a:lnTo>
                  <a:pt x="786674" y="184231"/>
                </a:lnTo>
                <a:lnTo>
                  <a:pt x="754259" y="124796"/>
                </a:lnTo>
                <a:lnTo>
                  <a:pt x="694117" y="74072"/>
                </a:lnTo>
                <a:lnTo>
                  <a:pt x="655176" y="52784"/>
                </a:lnTo>
                <a:lnTo>
                  <a:pt x="611138" y="34643"/>
                </a:lnTo>
                <a:lnTo>
                  <a:pt x="562614" y="19971"/>
                </a:lnTo>
                <a:lnTo>
                  <a:pt x="510215" y="9091"/>
                </a:lnTo>
                <a:lnTo>
                  <a:pt x="454553" y="2326"/>
                </a:lnTo>
                <a:lnTo>
                  <a:pt x="396239" y="0"/>
                </a:lnTo>
                <a:close/>
              </a:path>
            </a:pathLst>
          </a:custGeom>
          <a:ln w="38099">
            <a:solidFill>
              <a:srgbClr val="FF006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6859402" y="2904744"/>
            <a:ext cx="1231900" cy="532130"/>
          </a:xfrm>
          <a:custGeom>
            <a:avLst/>
            <a:gdLst/>
            <a:ahLst/>
            <a:cxnLst/>
            <a:rect l="l" t="t" r="r" b="b"/>
            <a:pathLst>
              <a:path w="1231900" h="532129">
                <a:moveTo>
                  <a:pt x="126491" y="0"/>
                </a:moveTo>
                <a:lnTo>
                  <a:pt x="0" y="9143"/>
                </a:lnTo>
                <a:lnTo>
                  <a:pt x="80771" y="103133"/>
                </a:lnTo>
                <a:lnTo>
                  <a:pt x="80771" y="64007"/>
                </a:lnTo>
                <a:lnTo>
                  <a:pt x="94487" y="28955"/>
                </a:lnTo>
                <a:lnTo>
                  <a:pt x="112023" y="36172"/>
                </a:lnTo>
                <a:lnTo>
                  <a:pt x="126491" y="0"/>
                </a:lnTo>
                <a:close/>
              </a:path>
              <a:path w="1231900" h="532129">
                <a:moveTo>
                  <a:pt x="112023" y="36172"/>
                </a:moveTo>
                <a:lnTo>
                  <a:pt x="94487" y="28955"/>
                </a:lnTo>
                <a:lnTo>
                  <a:pt x="80771" y="64007"/>
                </a:lnTo>
                <a:lnTo>
                  <a:pt x="98042" y="71124"/>
                </a:lnTo>
                <a:lnTo>
                  <a:pt x="112023" y="36172"/>
                </a:lnTo>
                <a:close/>
              </a:path>
              <a:path w="1231900" h="532129">
                <a:moveTo>
                  <a:pt x="98042" y="71124"/>
                </a:moveTo>
                <a:lnTo>
                  <a:pt x="80771" y="64007"/>
                </a:lnTo>
                <a:lnTo>
                  <a:pt x="80771" y="103133"/>
                </a:lnTo>
                <a:lnTo>
                  <a:pt x="83819" y="106679"/>
                </a:lnTo>
                <a:lnTo>
                  <a:pt x="98042" y="71124"/>
                </a:lnTo>
                <a:close/>
              </a:path>
              <a:path w="1231900" h="532129">
                <a:moveTo>
                  <a:pt x="1231391" y="496823"/>
                </a:moveTo>
                <a:lnTo>
                  <a:pt x="112023" y="36172"/>
                </a:lnTo>
                <a:lnTo>
                  <a:pt x="98042" y="71124"/>
                </a:lnTo>
                <a:lnTo>
                  <a:pt x="1216151" y="531875"/>
                </a:lnTo>
                <a:lnTo>
                  <a:pt x="1231391" y="496823"/>
                </a:lnTo>
                <a:close/>
              </a:path>
            </a:pathLst>
          </a:custGeom>
          <a:solidFill>
            <a:srgbClr val="FF006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4623694" y="2985516"/>
            <a:ext cx="2216150" cy="492759"/>
          </a:xfrm>
          <a:custGeom>
            <a:avLst/>
            <a:gdLst/>
            <a:ahLst/>
            <a:cxnLst/>
            <a:rect l="l" t="t" r="r" b="b"/>
            <a:pathLst>
              <a:path w="2216150" h="492760">
                <a:moveTo>
                  <a:pt x="2176417" y="114771"/>
                </a:moveTo>
                <a:lnTo>
                  <a:pt x="2138892" y="113770"/>
                </a:lnTo>
                <a:lnTo>
                  <a:pt x="2138171" y="131063"/>
                </a:lnTo>
                <a:lnTo>
                  <a:pt x="2129027" y="176783"/>
                </a:lnTo>
                <a:lnTo>
                  <a:pt x="2124455" y="190499"/>
                </a:lnTo>
                <a:lnTo>
                  <a:pt x="2119883" y="205739"/>
                </a:lnTo>
                <a:lnTo>
                  <a:pt x="2115311" y="219455"/>
                </a:lnTo>
                <a:lnTo>
                  <a:pt x="2107691" y="233171"/>
                </a:lnTo>
                <a:lnTo>
                  <a:pt x="2101595" y="246887"/>
                </a:lnTo>
                <a:lnTo>
                  <a:pt x="2092451" y="259079"/>
                </a:lnTo>
                <a:lnTo>
                  <a:pt x="2061971" y="297179"/>
                </a:lnTo>
                <a:lnTo>
                  <a:pt x="2001011" y="342899"/>
                </a:lnTo>
                <a:lnTo>
                  <a:pt x="1961387" y="364235"/>
                </a:lnTo>
                <a:lnTo>
                  <a:pt x="1914143" y="382523"/>
                </a:lnTo>
                <a:lnTo>
                  <a:pt x="1860803" y="399287"/>
                </a:lnTo>
                <a:lnTo>
                  <a:pt x="1798319" y="413003"/>
                </a:lnTo>
                <a:lnTo>
                  <a:pt x="1728215" y="425195"/>
                </a:lnTo>
                <a:lnTo>
                  <a:pt x="1648967" y="434339"/>
                </a:lnTo>
                <a:lnTo>
                  <a:pt x="1606295" y="438911"/>
                </a:lnTo>
                <a:lnTo>
                  <a:pt x="1562099" y="441959"/>
                </a:lnTo>
                <a:lnTo>
                  <a:pt x="1516379" y="445007"/>
                </a:lnTo>
                <a:lnTo>
                  <a:pt x="1469135" y="448055"/>
                </a:lnTo>
                <a:lnTo>
                  <a:pt x="1420367" y="449579"/>
                </a:lnTo>
                <a:lnTo>
                  <a:pt x="1368551" y="451103"/>
                </a:lnTo>
                <a:lnTo>
                  <a:pt x="1263395" y="454151"/>
                </a:lnTo>
                <a:lnTo>
                  <a:pt x="1152143" y="454151"/>
                </a:lnTo>
                <a:lnTo>
                  <a:pt x="1036319" y="452627"/>
                </a:lnTo>
                <a:lnTo>
                  <a:pt x="917447" y="451103"/>
                </a:lnTo>
                <a:lnTo>
                  <a:pt x="792479" y="446531"/>
                </a:lnTo>
                <a:lnTo>
                  <a:pt x="665987" y="443483"/>
                </a:lnTo>
                <a:lnTo>
                  <a:pt x="536447" y="437387"/>
                </a:lnTo>
                <a:lnTo>
                  <a:pt x="405383" y="432815"/>
                </a:lnTo>
                <a:lnTo>
                  <a:pt x="271271" y="426719"/>
                </a:lnTo>
                <a:lnTo>
                  <a:pt x="3047" y="413003"/>
                </a:lnTo>
                <a:lnTo>
                  <a:pt x="0" y="451103"/>
                </a:lnTo>
                <a:lnTo>
                  <a:pt x="269747" y="464819"/>
                </a:lnTo>
                <a:lnTo>
                  <a:pt x="403859" y="470915"/>
                </a:lnTo>
                <a:lnTo>
                  <a:pt x="534923" y="475487"/>
                </a:lnTo>
                <a:lnTo>
                  <a:pt x="664463" y="481583"/>
                </a:lnTo>
                <a:lnTo>
                  <a:pt x="790955" y="484631"/>
                </a:lnTo>
                <a:lnTo>
                  <a:pt x="915923" y="489203"/>
                </a:lnTo>
                <a:lnTo>
                  <a:pt x="1036319" y="490727"/>
                </a:lnTo>
                <a:lnTo>
                  <a:pt x="1152143" y="492251"/>
                </a:lnTo>
                <a:lnTo>
                  <a:pt x="1263395" y="492251"/>
                </a:lnTo>
                <a:lnTo>
                  <a:pt x="1370075" y="489203"/>
                </a:lnTo>
                <a:lnTo>
                  <a:pt x="1470659" y="486155"/>
                </a:lnTo>
                <a:lnTo>
                  <a:pt x="1565147" y="480059"/>
                </a:lnTo>
                <a:lnTo>
                  <a:pt x="1609343" y="477011"/>
                </a:lnTo>
                <a:lnTo>
                  <a:pt x="1652015" y="472439"/>
                </a:lnTo>
                <a:lnTo>
                  <a:pt x="1693163" y="467867"/>
                </a:lnTo>
                <a:lnTo>
                  <a:pt x="1732787" y="463295"/>
                </a:lnTo>
                <a:lnTo>
                  <a:pt x="1805939" y="451103"/>
                </a:lnTo>
                <a:lnTo>
                  <a:pt x="1869947" y="435863"/>
                </a:lnTo>
                <a:lnTo>
                  <a:pt x="1926335" y="419099"/>
                </a:lnTo>
                <a:lnTo>
                  <a:pt x="1952243" y="408431"/>
                </a:lnTo>
                <a:lnTo>
                  <a:pt x="1976627" y="399287"/>
                </a:lnTo>
                <a:lnTo>
                  <a:pt x="2019299" y="376427"/>
                </a:lnTo>
                <a:lnTo>
                  <a:pt x="2055875" y="352043"/>
                </a:lnTo>
                <a:lnTo>
                  <a:pt x="2086355" y="326135"/>
                </a:lnTo>
                <a:lnTo>
                  <a:pt x="2112263" y="297179"/>
                </a:lnTo>
                <a:lnTo>
                  <a:pt x="2141219" y="251459"/>
                </a:lnTo>
                <a:lnTo>
                  <a:pt x="2148839" y="234695"/>
                </a:lnTo>
                <a:lnTo>
                  <a:pt x="2156459" y="219455"/>
                </a:lnTo>
                <a:lnTo>
                  <a:pt x="2170175" y="169163"/>
                </a:lnTo>
                <a:lnTo>
                  <a:pt x="2173223" y="152399"/>
                </a:lnTo>
                <a:lnTo>
                  <a:pt x="2174747" y="135635"/>
                </a:lnTo>
                <a:lnTo>
                  <a:pt x="2176417" y="114771"/>
                </a:lnTo>
                <a:close/>
              </a:path>
              <a:path w="2216150" h="492760">
                <a:moveTo>
                  <a:pt x="2215895" y="115823"/>
                </a:moveTo>
                <a:lnTo>
                  <a:pt x="2162555" y="0"/>
                </a:lnTo>
                <a:lnTo>
                  <a:pt x="2101595" y="112775"/>
                </a:lnTo>
                <a:lnTo>
                  <a:pt x="2138892" y="113770"/>
                </a:lnTo>
                <a:lnTo>
                  <a:pt x="2139695" y="94487"/>
                </a:lnTo>
                <a:lnTo>
                  <a:pt x="2177795" y="97535"/>
                </a:lnTo>
                <a:lnTo>
                  <a:pt x="2177795" y="114807"/>
                </a:lnTo>
                <a:lnTo>
                  <a:pt x="2215895" y="115823"/>
                </a:lnTo>
                <a:close/>
              </a:path>
              <a:path w="2216150" h="492760">
                <a:moveTo>
                  <a:pt x="2177795" y="97535"/>
                </a:moveTo>
                <a:lnTo>
                  <a:pt x="2139695" y="94487"/>
                </a:lnTo>
                <a:lnTo>
                  <a:pt x="2138892" y="113770"/>
                </a:lnTo>
                <a:lnTo>
                  <a:pt x="2176417" y="114771"/>
                </a:lnTo>
                <a:lnTo>
                  <a:pt x="2177795" y="97535"/>
                </a:lnTo>
                <a:close/>
              </a:path>
              <a:path w="2216150" h="492760">
                <a:moveTo>
                  <a:pt x="2177795" y="114807"/>
                </a:moveTo>
                <a:lnTo>
                  <a:pt x="2177795" y="97535"/>
                </a:lnTo>
                <a:lnTo>
                  <a:pt x="2176417" y="114771"/>
                </a:lnTo>
                <a:lnTo>
                  <a:pt x="2177795" y="114807"/>
                </a:lnTo>
                <a:close/>
              </a:path>
            </a:pathLst>
          </a:custGeom>
          <a:solidFill>
            <a:srgbClr val="FF006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>
            <a:spLocks noGrp="1"/>
          </p:cNvSpPr>
          <p:nvPr>
            <p:ph type="ftr" sz="quarter" idx="5"/>
          </p:nvPr>
        </p:nvSpPr>
        <p:spPr>
          <a:xfrm>
            <a:off x="3060700" y="6601752"/>
            <a:ext cx="6284095" cy="1923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520"/>
              </a:lnSpc>
            </a:pPr>
            <a:r>
              <a:rPr lang="es-UY" spc="-5" dirty="0" err="1" smtClean="0"/>
              <a:t>Prof.N.Piazza</a:t>
            </a:r>
            <a:r>
              <a:rPr lang="es-UY" spc="-5" dirty="0" smtClean="0"/>
              <a:t> (tomado de aportes del Prof. L. </a:t>
            </a:r>
            <a:r>
              <a:rPr lang="es-UY" spc="-5" dirty="0" err="1" smtClean="0"/>
              <a:t>Carámbula</a:t>
            </a:r>
            <a:endParaRPr spc="-5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588129" y="2549651"/>
            <a:ext cx="347980" cy="498475"/>
          </a:xfrm>
          <a:custGeom>
            <a:avLst/>
            <a:gdLst/>
            <a:ahLst/>
            <a:cxnLst/>
            <a:rect l="l" t="t" r="r" b="b"/>
            <a:pathLst>
              <a:path w="347979" h="498475">
                <a:moveTo>
                  <a:pt x="53993" y="428026"/>
                </a:moveTo>
                <a:lnTo>
                  <a:pt x="44195" y="423671"/>
                </a:lnTo>
                <a:lnTo>
                  <a:pt x="30479" y="423671"/>
                </a:lnTo>
                <a:lnTo>
                  <a:pt x="16763" y="429767"/>
                </a:lnTo>
                <a:lnTo>
                  <a:pt x="6095" y="440435"/>
                </a:lnTo>
                <a:lnTo>
                  <a:pt x="0" y="454151"/>
                </a:lnTo>
                <a:lnTo>
                  <a:pt x="0" y="469391"/>
                </a:lnTo>
                <a:lnTo>
                  <a:pt x="6095" y="483107"/>
                </a:lnTo>
                <a:lnTo>
                  <a:pt x="16763" y="493775"/>
                </a:lnTo>
                <a:lnTo>
                  <a:pt x="30479" y="498347"/>
                </a:lnTo>
                <a:lnTo>
                  <a:pt x="33527" y="498347"/>
                </a:lnTo>
                <a:lnTo>
                  <a:pt x="33527" y="458723"/>
                </a:lnTo>
                <a:lnTo>
                  <a:pt x="53993" y="428026"/>
                </a:lnTo>
                <a:close/>
              </a:path>
              <a:path w="347979" h="498475">
                <a:moveTo>
                  <a:pt x="61874" y="433730"/>
                </a:moveTo>
                <a:lnTo>
                  <a:pt x="57911" y="429767"/>
                </a:lnTo>
                <a:lnTo>
                  <a:pt x="53993" y="428026"/>
                </a:lnTo>
                <a:lnTo>
                  <a:pt x="33527" y="458723"/>
                </a:lnTo>
                <a:lnTo>
                  <a:pt x="33527" y="463295"/>
                </a:lnTo>
                <a:lnTo>
                  <a:pt x="35051" y="464819"/>
                </a:lnTo>
                <a:lnTo>
                  <a:pt x="38099" y="466343"/>
                </a:lnTo>
                <a:lnTo>
                  <a:pt x="41147" y="464819"/>
                </a:lnTo>
                <a:lnTo>
                  <a:pt x="61874" y="433730"/>
                </a:lnTo>
                <a:close/>
              </a:path>
              <a:path w="347979" h="498475">
                <a:moveTo>
                  <a:pt x="74675" y="467867"/>
                </a:moveTo>
                <a:lnTo>
                  <a:pt x="74675" y="454151"/>
                </a:lnTo>
                <a:lnTo>
                  <a:pt x="68579" y="440435"/>
                </a:lnTo>
                <a:lnTo>
                  <a:pt x="61874" y="433730"/>
                </a:lnTo>
                <a:lnTo>
                  <a:pt x="41147" y="464819"/>
                </a:lnTo>
                <a:lnTo>
                  <a:pt x="38099" y="466343"/>
                </a:lnTo>
                <a:lnTo>
                  <a:pt x="35051" y="464819"/>
                </a:lnTo>
                <a:lnTo>
                  <a:pt x="33527" y="463295"/>
                </a:lnTo>
                <a:lnTo>
                  <a:pt x="33527" y="498347"/>
                </a:lnTo>
                <a:lnTo>
                  <a:pt x="44195" y="498347"/>
                </a:lnTo>
                <a:lnTo>
                  <a:pt x="57911" y="493775"/>
                </a:lnTo>
                <a:lnTo>
                  <a:pt x="68579" y="483107"/>
                </a:lnTo>
                <a:lnTo>
                  <a:pt x="74675" y="467867"/>
                </a:lnTo>
                <a:close/>
              </a:path>
              <a:path w="347979" h="498475">
                <a:moveTo>
                  <a:pt x="347471" y="3047"/>
                </a:moveTo>
                <a:lnTo>
                  <a:pt x="344423" y="0"/>
                </a:lnTo>
                <a:lnTo>
                  <a:pt x="341375" y="0"/>
                </a:lnTo>
                <a:lnTo>
                  <a:pt x="338327" y="1523"/>
                </a:lnTo>
                <a:lnTo>
                  <a:pt x="53993" y="428026"/>
                </a:lnTo>
                <a:lnTo>
                  <a:pt x="57911" y="429767"/>
                </a:lnTo>
                <a:lnTo>
                  <a:pt x="61874" y="433730"/>
                </a:lnTo>
                <a:lnTo>
                  <a:pt x="345947" y="7619"/>
                </a:lnTo>
                <a:lnTo>
                  <a:pt x="347471" y="304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47700">
              <a:lnSpc>
                <a:spcPct val="100000"/>
              </a:lnSpc>
            </a:pPr>
            <a:r>
              <a:rPr dirty="0"/>
              <a:t>Pasaje a</a:t>
            </a:r>
            <a:r>
              <a:rPr spc="-85" dirty="0"/>
              <a:t> </a:t>
            </a:r>
            <a:r>
              <a:rPr spc="-5" dirty="0"/>
              <a:t>Tablas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157612" y="1964943"/>
            <a:ext cx="2463800" cy="9944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06705" indent="-294005">
              <a:lnSpc>
                <a:spcPct val="100000"/>
              </a:lnSpc>
              <a:buFont typeface="Arial"/>
              <a:buChar char="•"/>
              <a:tabLst>
                <a:tab pos="307340" algn="l"/>
              </a:tabLst>
            </a:pPr>
            <a:r>
              <a:rPr sz="3200" b="1" dirty="0">
                <a:latin typeface="Arial"/>
                <a:cs typeface="Arial"/>
              </a:rPr>
              <a:t>R</a:t>
            </a:r>
            <a:r>
              <a:rPr sz="3200" b="1" spc="-10" dirty="0">
                <a:latin typeface="Arial"/>
                <a:cs typeface="Arial"/>
              </a:rPr>
              <a:t>e</a:t>
            </a:r>
            <a:r>
              <a:rPr sz="3200" b="1" spc="-5" dirty="0">
                <a:latin typeface="Arial"/>
                <a:cs typeface="Arial"/>
              </a:rPr>
              <a:t>l</a:t>
            </a:r>
            <a:r>
              <a:rPr sz="3200" b="1" spc="-10" dirty="0">
                <a:latin typeface="Arial"/>
                <a:cs typeface="Arial"/>
              </a:rPr>
              <a:t>ac</a:t>
            </a:r>
            <a:r>
              <a:rPr sz="3200" b="1" spc="-5" dirty="0">
                <a:latin typeface="Arial"/>
                <a:cs typeface="Arial"/>
              </a:rPr>
              <a:t>i</a:t>
            </a:r>
            <a:r>
              <a:rPr sz="3200" b="1" spc="-15" dirty="0">
                <a:latin typeface="Arial"/>
                <a:cs typeface="Arial"/>
              </a:rPr>
              <a:t>o</a:t>
            </a:r>
            <a:r>
              <a:rPr sz="3200" b="1" spc="-5" dirty="0">
                <a:latin typeface="Arial"/>
                <a:cs typeface="Arial"/>
              </a:rPr>
              <a:t>n</a:t>
            </a:r>
            <a:r>
              <a:rPr sz="3200" b="1" spc="-10" dirty="0">
                <a:latin typeface="Arial"/>
                <a:cs typeface="Arial"/>
              </a:rPr>
              <a:t>e</a:t>
            </a:r>
            <a:r>
              <a:rPr sz="3200" b="1" dirty="0">
                <a:latin typeface="Arial"/>
                <a:cs typeface="Arial"/>
              </a:rPr>
              <a:t>s</a:t>
            </a:r>
            <a:endParaRPr sz="3200">
              <a:latin typeface="Arial"/>
              <a:cs typeface="Arial"/>
            </a:endParaRPr>
          </a:p>
          <a:p>
            <a:pPr marL="497205">
              <a:lnSpc>
                <a:spcPct val="100000"/>
              </a:lnSpc>
              <a:spcBef>
                <a:spcPts val="555"/>
              </a:spcBef>
            </a:pPr>
            <a:r>
              <a:rPr sz="2800" dirty="0">
                <a:latin typeface="Arial"/>
                <a:cs typeface="Arial"/>
              </a:rPr>
              <a:t>–Binarias</a:t>
            </a:r>
            <a:endParaRPr sz="2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642248" y="4060950"/>
            <a:ext cx="5481955" cy="9480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dirty="0">
                <a:latin typeface="Arial"/>
                <a:cs typeface="Arial"/>
              </a:rPr>
              <a:t>–A-B </a:t>
            </a:r>
            <a:r>
              <a:rPr sz="2800" spc="-5" dirty="0">
                <a:latin typeface="Arial"/>
                <a:cs typeface="Arial"/>
              </a:rPr>
              <a:t>(A1, A2, B1,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b="1" spc="-5" dirty="0">
                <a:latin typeface="Arial"/>
                <a:cs typeface="Arial"/>
              </a:rPr>
              <a:t>A_B_1</a:t>
            </a:r>
            <a:r>
              <a:rPr sz="2800" spc="-5" dirty="0">
                <a:latin typeface="Arial"/>
                <a:cs typeface="Arial"/>
              </a:rPr>
              <a:t>)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70"/>
              </a:spcBef>
              <a:tabLst>
                <a:tab pos="796925" algn="l"/>
                <a:tab pos="1343025" algn="l"/>
                <a:tab pos="2861310" algn="l"/>
                <a:tab pos="4101465" algn="l"/>
              </a:tabLst>
            </a:pPr>
            <a:r>
              <a:rPr sz="2800" dirty="0">
                <a:latin typeface="Arial"/>
                <a:cs typeface="Arial"/>
              </a:rPr>
              <a:t>–Si	</a:t>
            </a:r>
            <a:r>
              <a:rPr sz="2800" spc="-5" dirty="0">
                <a:latin typeface="Arial"/>
                <a:cs typeface="Arial"/>
              </a:rPr>
              <a:t>la	</a:t>
            </a:r>
            <a:r>
              <a:rPr sz="2800" dirty="0">
                <a:latin typeface="Arial"/>
                <a:cs typeface="Arial"/>
              </a:rPr>
              <a:t>relación	posee	</a:t>
            </a:r>
            <a:r>
              <a:rPr sz="2800" spc="-5" dirty="0">
                <a:latin typeface="Arial"/>
                <a:cs typeface="Arial"/>
              </a:rPr>
              <a:t>atributos</a:t>
            </a:r>
            <a:endParaRPr sz="2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367013" y="4573013"/>
            <a:ext cx="1938020" cy="4362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548765" algn="l"/>
              </a:tabLst>
            </a:pPr>
            <a:r>
              <a:rPr sz="2800" spc="-5" dirty="0">
                <a:latin typeface="Arial"/>
                <a:cs typeface="Arial"/>
              </a:rPr>
              <a:t>propio</a:t>
            </a:r>
            <a:r>
              <a:rPr sz="2800" dirty="0">
                <a:latin typeface="Arial"/>
                <a:cs typeface="Arial"/>
              </a:rPr>
              <a:t>s</a:t>
            </a:r>
            <a:r>
              <a:rPr sz="2800" spc="-5" dirty="0">
                <a:latin typeface="Arial"/>
                <a:cs typeface="Arial"/>
              </a:rPr>
              <a:t>,</a:t>
            </a:r>
            <a:r>
              <a:rPr sz="2800" dirty="0">
                <a:latin typeface="Arial"/>
                <a:cs typeface="Arial"/>
              </a:rPr>
              <a:t>	s</a:t>
            </a:r>
            <a:r>
              <a:rPr sz="2800" spc="-5" dirty="0">
                <a:latin typeface="Arial"/>
                <a:cs typeface="Arial"/>
              </a:rPr>
              <a:t>e</a:t>
            </a:r>
            <a:endParaRPr sz="28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843416" y="5001257"/>
            <a:ext cx="5708015" cy="4362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dirty="0">
                <a:latin typeface="Arial"/>
                <a:cs typeface="Arial"/>
              </a:rPr>
              <a:t>representan </a:t>
            </a:r>
            <a:r>
              <a:rPr sz="2800" spc="-5" dirty="0">
                <a:latin typeface="Arial"/>
                <a:cs typeface="Arial"/>
              </a:rPr>
              <a:t>en la misma tabla,</a:t>
            </a:r>
            <a:r>
              <a:rPr sz="2800" spc="1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A-B.</a:t>
            </a:r>
            <a:endParaRPr sz="280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3625474" y="2177795"/>
            <a:ext cx="1066800" cy="609600"/>
          </a:xfrm>
          <a:custGeom>
            <a:avLst/>
            <a:gdLst/>
            <a:ahLst/>
            <a:cxnLst/>
            <a:rect l="l" t="t" r="r" b="b"/>
            <a:pathLst>
              <a:path w="1066800" h="609600">
                <a:moveTo>
                  <a:pt x="0" y="0"/>
                </a:moveTo>
                <a:lnTo>
                  <a:pt x="0" y="609599"/>
                </a:lnTo>
                <a:lnTo>
                  <a:pt x="1066799" y="609599"/>
                </a:lnTo>
                <a:lnTo>
                  <a:pt x="106679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625474" y="2177795"/>
            <a:ext cx="1066800" cy="609600"/>
          </a:xfrm>
          <a:custGeom>
            <a:avLst/>
            <a:gdLst/>
            <a:ahLst/>
            <a:cxnLst/>
            <a:rect l="l" t="t" r="r" b="b"/>
            <a:pathLst>
              <a:path w="1066800" h="609600">
                <a:moveTo>
                  <a:pt x="0" y="0"/>
                </a:moveTo>
                <a:lnTo>
                  <a:pt x="0" y="609599"/>
                </a:lnTo>
                <a:lnTo>
                  <a:pt x="1066799" y="609599"/>
                </a:lnTo>
                <a:lnTo>
                  <a:pt x="1066799" y="0"/>
                </a:lnTo>
                <a:lnTo>
                  <a:pt x="0" y="0"/>
                </a:lnTo>
                <a:close/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4034928" y="2289047"/>
            <a:ext cx="245745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A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3739774" y="2782823"/>
            <a:ext cx="347980" cy="500380"/>
          </a:xfrm>
          <a:custGeom>
            <a:avLst/>
            <a:gdLst/>
            <a:ahLst/>
            <a:cxnLst/>
            <a:rect l="l" t="t" r="r" b="b"/>
            <a:pathLst>
              <a:path w="347979" h="500379">
                <a:moveTo>
                  <a:pt x="54222" y="427682"/>
                </a:moveTo>
                <a:lnTo>
                  <a:pt x="44195" y="423671"/>
                </a:lnTo>
                <a:lnTo>
                  <a:pt x="30479" y="425195"/>
                </a:lnTo>
                <a:lnTo>
                  <a:pt x="16763" y="429767"/>
                </a:lnTo>
                <a:lnTo>
                  <a:pt x="6095" y="440435"/>
                </a:lnTo>
                <a:lnTo>
                  <a:pt x="0" y="454151"/>
                </a:lnTo>
                <a:lnTo>
                  <a:pt x="0" y="469391"/>
                </a:lnTo>
                <a:lnTo>
                  <a:pt x="6095" y="483107"/>
                </a:lnTo>
                <a:lnTo>
                  <a:pt x="16763" y="493775"/>
                </a:lnTo>
                <a:lnTo>
                  <a:pt x="30479" y="499871"/>
                </a:lnTo>
                <a:lnTo>
                  <a:pt x="33527" y="499871"/>
                </a:lnTo>
                <a:lnTo>
                  <a:pt x="33527" y="458723"/>
                </a:lnTo>
                <a:lnTo>
                  <a:pt x="54222" y="427682"/>
                </a:lnTo>
                <a:close/>
              </a:path>
              <a:path w="347979" h="500379">
                <a:moveTo>
                  <a:pt x="62483" y="432815"/>
                </a:moveTo>
                <a:lnTo>
                  <a:pt x="59435" y="429767"/>
                </a:lnTo>
                <a:lnTo>
                  <a:pt x="54222" y="427682"/>
                </a:lnTo>
                <a:lnTo>
                  <a:pt x="33527" y="458723"/>
                </a:lnTo>
                <a:lnTo>
                  <a:pt x="33527" y="463295"/>
                </a:lnTo>
                <a:lnTo>
                  <a:pt x="35051" y="466343"/>
                </a:lnTo>
                <a:lnTo>
                  <a:pt x="38099" y="466343"/>
                </a:lnTo>
                <a:lnTo>
                  <a:pt x="41147" y="464819"/>
                </a:lnTo>
                <a:lnTo>
                  <a:pt x="62483" y="432815"/>
                </a:lnTo>
                <a:close/>
              </a:path>
              <a:path w="347979" h="500379">
                <a:moveTo>
                  <a:pt x="74675" y="469391"/>
                </a:moveTo>
                <a:lnTo>
                  <a:pt x="74675" y="454151"/>
                </a:lnTo>
                <a:lnTo>
                  <a:pt x="70103" y="440435"/>
                </a:lnTo>
                <a:lnTo>
                  <a:pt x="62483" y="432815"/>
                </a:lnTo>
                <a:lnTo>
                  <a:pt x="41147" y="464819"/>
                </a:lnTo>
                <a:lnTo>
                  <a:pt x="38099" y="466343"/>
                </a:lnTo>
                <a:lnTo>
                  <a:pt x="35051" y="466343"/>
                </a:lnTo>
                <a:lnTo>
                  <a:pt x="33527" y="463295"/>
                </a:lnTo>
                <a:lnTo>
                  <a:pt x="33527" y="499871"/>
                </a:lnTo>
                <a:lnTo>
                  <a:pt x="45719" y="499871"/>
                </a:lnTo>
                <a:lnTo>
                  <a:pt x="59435" y="493775"/>
                </a:lnTo>
                <a:lnTo>
                  <a:pt x="70103" y="483107"/>
                </a:lnTo>
                <a:lnTo>
                  <a:pt x="74675" y="469391"/>
                </a:lnTo>
                <a:close/>
              </a:path>
              <a:path w="347979" h="500379">
                <a:moveTo>
                  <a:pt x="347471" y="3047"/>
                </a:moveTo>
                <a:lnTo>
                  <a:pt x="345947" y="0"/>
                </a:lnTo>
                <a:lnTo>
                  <a:pt x="341375" y="0"/>
                </a:lnTo>
                <a:lnTo>
                  <a:pt x="338327" y="1523"/>
                </a:lnTo>
                <a:lnTo>
                  <a:pt x="54222" y="427682"/>
                </a:lnTo>
                <a:lnTo>
                  <a:pt x="59435" y="429767"/>
                </a:lnTo>
                <a:lnTo>
                  <a:pt x="62483" y="432815"/>
                </a:lnTo>
                <a:lnTo>
                  <a:pt x="345947" y="7619"/>
                </a:lnTo>
                <a:lnTo>
                  <a:pt x="347471" y="304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078101" y="2782823"/>
            <a:ext cx="117475" cy="500380"/>
          </a:xfrm>
          <a:custGeom>
            <a:avLst/>
            <a:gdLst/>
            <a:ahLst/>
            <a:cxnLst/>
            <a:rect l="l" t="t" r="r" b="b"/>
            <a:pathLst>
              <a:path w="117475" h="500379">
                <a:moveTo>
                  <a:pt x="79325" y="424136"/>
                </a:moveTo>
                <a:lnTo>
                  <a:pt x="9143" y="3047"/>
                </a:lnTo>
                <a:lnTo>
                  <a:pt x="7619" y="0"/>
                </a:lnTo>
                <a:lnTo>
                  <a:pt x="3047" y="0"/>
                </a:lnTo>
                <a:lnTo>
                  <a:pt x="0" y="1523"/>
                </a:lnTo>
                <a:lnTo>
                  <a:pt x="0" y="6095"/>
                </a:lnTo>
                <a:lnTo>
                  <a:pt x="69913" y="425576"/>
                </a:lnTo>
                <a:lnTo>
                  <a:pt x="74675" y="423671"/>
                </a:lnTo>
                <a:lnTo>
                  <a:pt x="79325" y="424136"/>
                </a:lnTo>
                <a:close/>
              </a:path>
              <a:path w="117475" h="500379">
                <a:moveTo>
                  <a:pt x="85343" y="499719"/>
                </a:moveTo>
                <a:lnTo>
                  <a:pt x="85343" y="460247"/>
                </a:lnTo>
                <a:lnTo>
                  <a:pt x="83819" y="464819"/>
                </a:lnTo>
                <a:lnTo>
                  <a:pt x="80771" y="466343"/>
                </a:lnTo>
                <a:lnTo>
                  <a:pt x="77723" y="466343"/>
                </a:lnTo>
                <a:lnTo>
                  <a:pt x="76199" y="463295"/>
                </a:lnTo>
                <a:lnTo>
                  <a:pt x="69913" y="425576"/>
                </a:lnTo>
                <a:lnTo>
                  <a:pt x="59435" y="429767"/>
                </a:lnTo>
                <a:lnTo>
                  <a:pt x="48767" y="438911"/>
                </a:lnTo>
                <a:lnTo>
                  <a:pt x="42671" y="452627"/>
                </a:lnTo>
                <a:lnTo>
                  <a:pt x="42671" y="467867"/>
                </a:lnTo>
                <a:lnTo>
                  <a:pt x="48767" y="481583"/>
                </a:lnTo>
                <a:lnTo>
                  <a:pt x="57911" y="492251"/>
                </a:lnTo>
                <a:lnTo>
                  <a:pt x="71627" y="498347"/>
                </a:lnTo>
                <a:lnTo>
                  <a:pt x="85343" y="499719"/>
                </a:lnTo>
                <a:close/>
              </a:path>
              <a:path w="117475" h="500379">
                <a:moveTo>
                  <a:pt x="85343" y="460247"/>
                </a:moveTo>
                <a:lnTo>
                  <a:pt x="79325" y="424136"/>
                </a:lnTo>
                <a:lnTo>
                  <a:pt x="74675" y="423671"/>
                </a:lnTo>
                <a:lnTo>
                  <a:pt x="69913" y="425576"/>
                </a:lnTo>
                <a:lnTo>
                  <a:pt x="76199" y="463295"/>
                </a:lnTo>
                <a:lnTo>
                  <a:pt x="77723" y="466343"/>
                </a:lnTo>
                <a:lnTo>
                  <a:pt x="80771" y="466343"/>
                </a:lnTo>
                <a:lnTo>
                  <a:pt x="83819" y="464819"/>
                </a:lnTo>
                <a:lnTo>
                  <a:pt x="85343" y="460247"/>
                </a:lnTo>
                <a:close/>
              </a:path>
              <a:path w="117475" h="500379">
                <a:moveTo>
                  <a:pt x="117347" y="470915"/>
                </a:moveTo>
                <a:lnTo>
                  <a:pt x="117347" y="455675"/>
                </a:lnTo>
                <a:lnTo>
                  <a:pt x="112775" y="441959"/>
                </a:lnTo>
                <a:lnTo>
                  <a:pt x="102107" y="431291"/>
                </a:lnTo>
                <a:lnTo>
                  <a:pt x="89915" y="425195"/>
                </a:lnTo>
                <a:lnTo>
                  <a:pt x="79325" y="424136"/>
                </a:lnTo>
                <a:lnTo>
                  <a:pt x="85343" y="460247"/>
                </a:lnTo>
                <a:lnTo>
                  <a:pt x="85343" y="499719"/>
                </a:lnTo>
                <a:lnTo>
                  <a:pt x="86867" y="499871"/>
                </a:lnTo>
                <a:lnTo>
                  <a:pt x="100583" y="493775"/>
                </a:lnTo>
                <a:lnTo>
                  <a:pt x="111251" y="484631"/>
                </a:lnTo>
                <a:lnTo>
                  <a:pt x="117347" y="47091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078101" y="2782823"/>
            <a:ext cx="728980" cy="424180"/>
          </a:xfrm>
          <a:custGeom>
            <a:avLst/>
            <a:gdLst/>
            <a:ahLst/>
            <a:cxnLst/>
            <a:rect l="l" t="t" r="r" b="b"/>
            <a:pathLst>
              <a:path w="728979" h="424180">
                <a:moveTo>
                  <a:pt x="659891" y="363219"/>
                </a:moveTo>
                <a:lnTo>
                  <a:pt x="6095" y="0"/>
                </a:lnTo>
                <a:lnTo>
                  <a:pt x="3047" y="0"/>
                </a:lnTo>
                <a:lnTo>
                  <a:pt x="0" y="1523"/>
                </a:lnTo>
                <a:lnTo>
                  <a:pt x="0" y="6095"/>
                </a:lnTo>
                <a:lnTo>
                  <a:pt x="1523" y="9143"/>
                </a:lnTo>
                <a:lnTo>
                  <a:pt x="655177" y="372284"/>
                </a:lnTo>
                <a:lnTo>
                  <a:pt x="656843" y="367283"/>
                </a:lnTo>
                <a:lnTo>
                  <a:pt x="659891" y="363219"/>
                </a:lnTo>
                <a:close/>
              </a:path>
              <a:path w="728979" h="424180">
                <a:moveTo>
                  <a:pt x="694943" y="422757"/>
                </a:moveTo>
                <a:lnTo>
                  <a:pt x="694943" y="388619"/>
                </a:lnTo>
                <a:lnTo>
                  <a:pt x="691895" y="390143"/>
                </a:lnTo>
                <a:lnTo>
                  <a:pt x="687323" y="390143"/>
                </a:lnTo>
                <a:lnTo>
                  <a:pt x="655177" y="372284"/>
                </a:lnTo>
                <a:lnTo>
                  <a:pt x="652271" y="380999"/>
                </a:lnTo>
                <a:lnTo>
                  <a:pt x="653795" y="396239"/>
                </a:lnTo>
                <a:lnTo>
                  <a:pt x="659891" y="408431"/>
                </a:lnTo>
                <a:lnTo>
                  <a:pt x="672083" y="419099"/>
                </a:lnTo>
                <a:lnTo>
                  <a:pt x="685799" y="423671"/>
                </a:lnTo>
                <a:lnTo>
                  <a:pt x="694943" y="422757"/>
                </a:lnTo>
                <a:close/>
              </a:path>
              <a:path w="728979" h="424180">
                <a:moveTo>
                  <a:pt x="694943" y="388619"/>
                </a:moveTo>
                <a:lnTo>
                  <a:pt x="694943" y="384047"/>
                </a:lnTo>
                <a:lnTo>
                  <a:pt x="691895" y="380999"/>
                </a:lnTo>
                <a:lnTo>
                  <a:pt x="659891" y="363219"/>
                </a:lnTo>
                <a:lnTo>
                  <a:pt x="656843" y="367283"/>
                </a:lnTo>
                <a:lnTo>
                  <a:pt x="655177" y="372284"/>
                </a:lnTo>
                <a:lnTo>
                  <a:pt x="687323" y="390143"/>
                </a:lnTo>
                <a:lnTo>
                  <a:pt x="691895" y="390143"/>
                </a:lnTo>
                <a:lnTo>
                  <a:pt x="694943" y="388619"/>
                </a:lnTo>
                <a:close/>
              </a:path>
              <a:path w="728979" h="424180">
                <a:moveTo>
                  <a:pt x="728471" y="390143"/>
                </a:moveTo>
                <a:lnTo>
                  <a:pt x="726947" y="374903"/>
                </a:lnTo>
                <a:lnTo>
                  <a:pt x="720851" y="362711"/>
                </a:lnTo>
                <a:lnTo>
                  <a:pt x="708659" y="352043"/>
                </a:lnTo>
                <a:lnTo>
                  <a:pt x="693419" y="347471"/>
                </a:lnTo>
                <a:lnTo>
                  <a:pt x="679703" y="348995"/>
                </a:lnTo>
                <a:lnTo>
                  <a:pt x="665987" y="355091"/>
                </a:lnTo>
                <a:lnTo>
                  <a:pt x="659891" y="363219"/>
                </a:lnTo>
                <a:lnTo>
                  <a:pt x="691895" y="380999"/>
                </a:lnTo>
                <a:lnTo>
                  <a:pt x="694943" y="384047"/>
                </a:lnTo>
                <a:lnTo>
                  <a:pt x="694943" y="422757"/>
                </a:lnTo>
                <a:lnTo>
                  <a:pt x="701039" y="422147"/>
                </a:lnTo>
                <a:lnTo>
                  <a:pt x="713231" y="416051"/>
                </a:lnTo>
                <a:lnTo>
                  <a:pt x="723899" y="403859"/>
                </a:lnTo>
                <a:lnTo>
                  <a:pt x="728471" y="39014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3443616" y="3203446"/>
            <a:ext cx="1068070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682625" algn="l"/>
              </a:tabLst>
            </a:pPr>
            <a:r>
              <a:rPr sz="2400" b="1" u="heavy" spc="-10" dirty="0">
                <a:latin typeface="Times New Roman"/>
                <a:cs typeface="Times New Roman"/>
              </a:rPr>
              <a:t>A</a:t>
            </a:r>
            <a:r>
              <a:rPr sz="2400" b="1" u="heavy" dirty="0">
                <a:latin typeface="Times New Roman"/>
                <a:cs typeface="Times New Roman"/>
              </a:rPr>
              <a:t>1</a:t>
            </a:r>
            <a:r>
              <a:rPr sz="2400" b="1" dirty="0">
                <a:latin typeface="Times New Roman"/>
                <a:cs typeface="Times New Roman"/>
              </a:rPr>
              <a:t>	</a:t>
            </a:r>
            <a:r>
              <a:rPr sz="2400" b="1" u="heavy" spc="-10" dirty="0">
                <a:latin typeface="Times New Roman"/>
                <a:cs typeface="Times New Roman"/>
              </a:rPr>
              <a:t>A</a:t>
            </a:r>
            <a:r>
              <a:rPr sz="2400" b="1" u="heavy" dirty="0">
                <a:latin typeface="Times New Roman"/>
                <a:cs typeface="Times New Roman"/>
              </a:rPr>
              <a:t>2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847219" y="2974846"/>
            <a:ext cx="397510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spc="-10" dirty="0">
                <a:latin typeface="Times New Roman"/>
                <a:cs typeface="Times New Roman"/>
              </a:rPr>
              <a:t>A</a:t>
            </a:r>
            <a:r>
              <a:rPr sz="2400" dirty="0">
                <a:latin typeface="Times New Roman"/>
                <a:cs typeface="Times New Roman"/>
              </a:rPr>
              <a:t>3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7403469" y="2558795"/>
            <a:ext cx="914400" cy="0"/>
          </a:xfrm>
          <a:custGeom>
            <a:avLst/>
            <a:gdLst/>
            <a:ahLst/>
            <a:cxnLst/>
            <a:rect l="l" t="t" r="r" b="b"/>
            <a:pathLst>
              <a:path w="914400">
                <a:moveTo>
                  <a:pt x="914399" y="0"/>
                </a:moveTo>
                <a:lnTo>
                  <a:pt x="0" y="0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4715133" y="2558795"/>
            <a:ext cx="1371600" cy="0"/>
          </a:xfrm>
          <a:custGeom>
            <a:avLst/>
            <a:gdLst/>
            <a:ahLst/>
            <a:cxnLst/>
            <a:rect l="l" t="t" r="r" b="b"/>
            <a:pathLst>
              <a:path w="1371600">
                <a:moveTo>
                  <a:pt x="1371599" y="0"/>
                </a:moveTo>
                <a:lnTo>
                  <a:pt x="0" y="0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8616574" y="2782823"/>
            <a:ext cx="347980" cy="500380"/>
          </a:xfrm>
          <a:custGeom>
            <a:avLst/>
            <a:gdLst/>
            <a:ahLst/>
            <a:cxnLst/>
            <a:rect l="l" t="t" r="r" b="b"/>
            <a:pathLst>
              <a:path w="347979" h="500379">
                <a:moveTo>
                  <a:pt x="54222" y="427682"/>
                </a:moveTo>
                <a:lnTo>
                  <a:pt x="44195" y="423671"/>
                </a:lnTo>
                <a:lnTo>
                  <a:pt x="30479" y="425195"/>
                </a:lnTo>
                <a:lnTo>
                  <a:pt x="16763" y="429767"/>
                </a:lnTo>
                <a:lnTo>
                  <a:pt x="6095" y="440435"/>
                </a:lnTo>
                <a:lnTo>
                  <a:pt x="0" y="454151"/>
                </a:lnTo>
                <a:lnTo>
                  <a:pt x="0" y="469391"/>
                </a:lnTo>
                <a:lnTo>
                  <a:pt x="6095" y="483107"/>
                </a:lnTo>
                <a:lnTo>
                  <a:pt x="16763" y="493775"/>
                </a:lnTo>
                <a:lnTo>
                  <a:pt x="30479" y="499871"/>
                </a:lnTo>
                <a:lnTo>
                  <a:pt x="33527" y="499871"/>
                </a:lnTo>
                <a:lnTo>
                  <a:pt x="33527" y="458723"/>
                </a:lnTo>
                <a:lnTo>
                  <a:pt x="54222" y="427682"/>
                </a:lnTo>
                <a:close/>
              </a:path>
              <a:path w="347979" h="500379">
                <a:moveTo>
                  <a:pt x="62483" y="432815"/>
                </a:moveTo>
                <a:lnTo>
                  <a:pt x="59435" y="429767"/>
                </a:lnTo>
                <a:lnTo>
                  <a:pt x="54222" y="427682"/>
                </a:lnTo>
                <a:lnTo>
                  <a:pt x="33527" y="458723"/>
                </a:lnTo>
                <a:lnTo>
                  <a:pt x="33527" y="463295"/>
                </a:lnTo>
                <a:lnTo>
                  <a:pt x="35051" y="466343"/>
                </a:lnTo>
                <a:lnTo>
                  <a:pt x="38099" y="466343"/>
                </a:lnTo>
                <a:lnTo>
                  <a:pt x="41147" y="464819"/>
                </a:lnTo>
                <a:lnTo>
                  <a:pt x="62483" y="432815"/>
                </a:lnTo>
                <a:close/>
              </a:path>
              <a:path w="347979" h="500379">
                <a:moveTo>
                  <a:pt x="74675" y="469391"/>
                </a:moveTo>
                <a:lnTo>
                  <a:pt x="74675" y="454151"/>
                </a:lnTo>
                <a:lnTo>
                  <a:pt x="70103" y="440435"/>
                </a:lnTo>
                <a:lnTo>
                  <a:pt x="62483" y="432815"/>
                </a:lnTo>
                <a:lnTo>
                  <a:pt x="41147" y="464819"/>
                </a:lnTo>
                <a:lnTo>
                  <a:pt x="38099" y="466343"/>
                </a:lnTo>
                <a:lnTo>
                  <a:pt x="35051" y="466343"/>
                </a:lnTo>
                <a:lnTo>
                  <a:pt x="33527" y="463295"/>
                </a:lnTo>
                <a:lnTo>
                  <a:pt x="33527" y="499871"/>
                </a:lnTo>
                <a:lnTo>
                  <a:pt x="45719" y="499871"/>
                </a:lnTo>
                <a:lnTo>
                  <a:pt x="59435" y="493775"/>
                </a:lnTo>
                <a:lnTo>
                  <a:pt x="70103" y="483107"/>
                </a:lnTo>
                <a:lnTo>
                  <a:pt x="74675" y="469391"/>
                </a:lnTo>
                <a:close/>
              </a:path>
              <a:path w="347979" h="500379">
                <a:moveTo>
                  <a:pt x="347471" y="3047"/>
                </a:moveTo>
                <a:lnTo>
                  <a:pt x="345947" y="0"/>
                </a:lnTo>
                <a:lnTo>
                  <a:pt x="341375" y="0"/>
                </a:lnTo>
                <a:lnTo>
                  <a:pt x="338327" y="1523"/>
                </a:lnTo>
                <a:lnTo>
                  <a:pt x="54222" y="427682"/>
                </a:lnTo>
                <a:lnTo>
                  <a:pt x="59435" y="429767"/>
                </a:lnTo>
                <a:lnTo>
                  <a:pt x="62483" y="432815"/>
                </a:lnTo>
                <a:lnTo>
                  <a:pt x="345947" y="7619"/>
                </a:lnTo>
                <a:lnTo>
                  <a:pt x="347471" y="304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8954902" y="2782823"/>
            <a:ext cx="117475" cy="500380"/>
          </a:xfrm>
          <a:custGeom>
            <a:avLst/>
            <a:gdLst/>
            <a:ahLst/>
            <a:cxnLst/>
            <a:rect l="l" t="t" r="r" b="b"/>
            <a:pathLst>
              <a:path w="117475" h="500379">
                <a:moveTo>
                  <a:pt x="79325" y="424136"/>
                </a:moveTo>
                <a:lnTo>
                  <a:pt x="9143" y="3047"/>
                </a:lnTo>
                <a:lnTo>
                  <a:pt x="7619" y="0"/>
                </a:lnTo>
                <a:lnTo>
                  <a:pt x="3047" y="0"/>
                </a:lnTo>
                <a:lnTo>
                  <a:pt x="0" y="1523"/>
                </a:lnTo>
                <a:lnTo>
                  <a:pt x="0" y="6095"/>
                </a:lnTo>
                <a:lnTo>
                  <a:pt x="69913" y="425576"/>
                </a:lnTo>
                <a:lnTo>
                  <a:pt x="74675" y="423671"/>
                </a:lnTo>
                <a:lnTo>
                  <a:pt x="79325" y="424136"/>
                </a:lnTo>
                <a:close/>
              </a:path>
              <a:path w="117475" h="500379">
                <a:moveTo>
                  <a:pt x="85343" y="499719"/>
                </a:moveTo>
                <a:lnTo>
                  <a:pt x="85343" y="460247"/>
                </a:lnTo>
                <a:lnTo>
                  <a:pt x="83819" y="464819"/>
                </a:lnTo>
                <a:lnTo>
                  <a:pt x="80771" y="466343"/>
                </a:lnTo>
                <a:lnTo>
                  <a:pt x="77723" y="466343"/>
                </a:lnTo>
                <a:lnTo>
                  <a:pt x="76199" y="463295"/>
                </a:lnTo>
                <a:lnTo>
                  <a:pt x="69913" y="425576"/>
                </a:lnTo>
                <a:lnTo>
                  <a:pt x="59435" y="429767"/>
                </a:lnTo>
                <a:lnTo>
                  <a:pt x="48767" y="438911"/>
                </a:lnTo>
                <a:lnTo>
                  <a:pt x="42671" y="452627"/>
                </a:lnTo>
                <a:lnTo>
                  <a:pt x="42671" y="467867"/>
                </a:lnTo>
                <a:lnTo>
                  <a:pt x="48767" y="481583"/>
                </a:lnTo>
                <a:lnTo>
                  <a:pt x="57911" y="492251"/>
                </a:lnTo>
                <a:lnTo>
                  <a:pt x="71627" y="498347"/>
                </a:lnTo>
                <a:lnTo>
                  <a:pt x="85343" y="499719"/>
                </a:lnTo>
                <a:close/>
              </a:path>
              <a:path w="117475" h="500379">
                <a:moveTo>
                  <a:pt x="85343" y="460247"/>
                </a:moveTo>
                <a:lnTo>
                  <a:pt x="79325" y="424136"/>
                </a:lnTo>
                <a:lnTo>
                  <a:pt x="74675" y="423671"/>
                </a:lnTo>
                <a:lnTo>
                  <a:pt x="69913" y="425576"/>
                </a:lnTo>
                <a:lnTo>
                  <a:pt x="76199" y="463295"/>
                </a:lnTo>
                <a:lnTo>
                  <a:pt x="77723" y="466343"/>
                </a:lnTo>
                <a:lnTo>
                  <a:pt x="80771" y="466343"/>
                </a:lnTo>
                <a:lnTo>
                  <a:pt x="83819" y="464819"/>
                </a:lnTo>
                <a:lnTo>
                  <a:pt x="85343" y="460247"/>
                </a:lnTo>
                <a:close/>
              </a:path>
              <a:path w="117475" h="500379">
                <a:moveTo>
                  <a:pt x="117347" y="470915"/>
                </a:moveTo>
                <a:lnTo>
                  <a:pt x="117347" y="455675"/>
                </a:lnTo>
                <a:lnTo>
                  <a:pt x="112775" y="441959"/>
                </a:lnTo>
                <a:lnTo>
                  <a:pt x="102107" y="431291"/>
                </a:lnTo>
                <a:lnTo>
                  <a:pt x="89915" y="425195"/>
                </a:lnTo>
                <a:lnTo>
                  <a:pt x="79325" y="424136"/>
                </a:lnTo>
                <a:lnTo>
                  <a:pt x="85343" y="460247"/>
                </a:lnTo>
                <a:lnTo>
                  <a:pt x="85343" y="499719"/>
                </a:lnTo>
                <a:lnTo>
                  <a:pt x="86867" y="499871"/>
                </a:lnTo>
                <a:lnTo>
                  <a:pt x="100583" y="493775"/>
                </a:lnTo>
                <a:lnTo>
                  <a:pt x="111251" y="484631"/>
                </a:lnTo>
                <a:lnTo>
                  <a:pt x="117347" y="47091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8320414" y="3203446"/>
            <a:ext cx="1051560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682625" algn="l"/>
              </a:tabLst>
            </a:pPr>
            <a:r>
              <a:rPr sz="2400" b="1" u="heavy" spc="-10" dirty="0">
                <a:latin typeface="Times New Roman"/>
                <a:cs typeface="Times New Roman"/>
              </a:rPr>
              <a:t>B</a:t>
            </a:r>
            <a:r>
              <a:rPr sz="2400" b="1" u="heavy" dirty="0">
                <a:latin typeface="Times New Roman"/>
                <a:cs typeface="Times New Roman"/>
              </a:rPr>
              <a:t>1</a:t>
            </a:r>
            <a:r>
              <a:rPr sz="2400" b="1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B</a:t>
            </a:r>
            <a:r>
              <a:rPr sz="2400" dirty="0">
                <a:latin typeface="Times New Roman"/>
                <a:cs typeface="Times New Roman"/>
              </a:rPr>
              <a:t>2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8317869" y="2177795"/>
            <a:ext cx="1066800" cy="609600"/>
          </a:xfrm>
          <a:custGeom>
            <a:avLst/>
            <a:gdLst/>
            <a:ahLst/>
            <a:cxnLst/>
            <a:rect l="l" t="t" r="r" b="b"/>
            <a:pathLst>
              <a:path w="1066800" h="609600">
                <a:moveTo>
                  <a:pt x="0" y="0"/>
                </a:moveTo>
                <a:lnTo>
                  <a:pt x="0" y="609599"/>
                </a:lnTo>
                <a:lnTo>
                  <a:pt x="1066799" y="609599"/>
                </a:lnTo>
                <a:lnTo>
                  <a:pt x="106679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8317869" y="2177795"/>
            <a:ext cx="1066800" cy="609600"/>
          </a:xfrm>
          <a:custGeom>
            <a:avLst/>
            <a:gdLst/>
            <a:ahLst/>
            <a:cxnLst/>
            <a:rect l="l" t="t" r="r" b="b"/>
            <a:pathLst>
              <a:path w="1066800" h="609600">
                <a:moveTo>
                  <a:pt x="0" y="0"/>
                </a:moveTo>
                <a:lnTo>
                  <a:pt x="0" y="609599"/>
                </a:lnTo>
                <a:lnTo>
                  <a:pt x="1066799" y="609599"/>
                </a:lnTo>
                <a:lnTo>
                  <a:pt x="1066799" y="0"/>
                </a:lnTo>
                <a:lnTo>
                  <a:pt x="0" y="0"/>
                </a:lnTo>
                <a:close/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8736465" y="2289047"/>
            <a:ext cx="229235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B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6031869" y="2253995"/>
            <a:ext cx="1371600" cy="609600"/>
          </a:xfrm>
          <a:custGeom>
            <a:avLst/>
            <a:gdLst/>
            <a:ahLst/>
            <a:cxnLst/>
            <a:rect l="l" t="t" r="r" b="b"/>
            <a:pathLst>
              <a:path w="1371600" h="609600">
                <a:moveTo>
                  <a:pt x="1371599" y="304799"/>
                </a:moveTo>
                <a:lnTo>
                  <a:pt x="685799" y="0"/>
                </a:lnTo>
                <a:lnTo>
                  <a:pt x="0" y="304799"/>
                </a:lnTo>
                <a:lnTo>
                  <a:pt x="685799" y="609599"/>
                </a:lnTo>
                <a:lnTo>
                  <a:pt x="1371599" y="3047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6031869" y="2253995"/>
            <a:ext cx="1371600" cy="609600"/>
          </a:xfrm>
          <a:custGeom>
            <a:avLst/>
            <a:gdLst/>
            <a:ahLst/>
            <a:cxnLst/>
            <a:rect l="l" t="t" r="r" b="b"/>
            <a:pathLst>
              <a:path w="1371600" h="609600">
                <a:moveTo>
                  <a:pt x="685799" y="0"/>
                </a:moveTo>
                <a:lnTo>
                  <a:pt x="0" y="304799"/>
                </a:lnTo>
                <a:lnTo>
                  <a:pt x="685799" y="609599"/>
                </a:lnTo>
                <a:lnTo>
                  <a:pt x="1371599" y="304799"/>
                </a:lnTo>
                <a:lnTo>
                  <a:pt x="685799" y="0"/>
                </a:lnTo>
                <a:close/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6442847" y="2365247"/>
            <a:ext cx="550545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spc="-10" dirty="0">
                <a:latin typeface="Times New Roman"/>
                <a:cs typeface="Times New Roman"/>
              </a:rPr>
              <a:t>A</a:t>
            </a:r>
            <a:r>
              <a:rPr sz="2400" dirty="0">
                <a:latin typeface="Times New Roman"/>
                <a:cs typeface="Times New Roman"/>
              </a:rPr>
              <a:t>-B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6163955" y="3020566"/>
            <a:ext cx="904875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b="1" spc="-10" dirty="0">
                <a:latin typeface="Times New Roman"/>
                <a:cs typeface="Times New Roman"/>
              </a:rPr>
              <a:t>A_B_1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5274442" y="3412235"/>
            <a:ext cx="867410" cy="582295"/>
          </a:xfrm>
          <a:custGeom>
            <a:avLst/>
            <a:gdLst/>
            <a:ahLst/>
            <a:cxnLst/>
            <a:rect l="l" t="t" r="r" b="b"/>
            <a:pathLst>
              <a:path w="867410" h="582295">
                <a:moveTo>
                  <a:pt x="60018" y="533512"/>
                </a:moveTo>
                <a:lnTo>
                  <a:pt x="42671" y="507491"/>
                </a:lnTo>
                <a:lnTo>
                  <a:pt x="0" y="582167"/>
                </a:lnTo>
                <a:lnTo>
                  <a:pt x="48767" y="576071"/>
                </a:lnTo>
                <a:lnTo>
                  <a:pt x="48767" y="541019"/>
                </a:lnTo>
                <a:lnTo>
                  <a:pt x="60018" y="533512"/>
                </a:lnTo>
                <a:close/>
              </a:path>
              <a:path w="867410" h="582295">
                <a:moveTo>
                  <a:pt x="67287" y="544414"/>
                </a:moveTo>
                <a:lnTo>
                  <a:pt x="60018" y="533512"/>
                </a:lnTo>
                <a:lnTo>
                  <a:pt x="48767" y="541019"/>
                </a:lnTo>
                <a:lnTo>
                  <a:pt x="56387" y="551687"/>
                </a:lnTo>
                <a:lnTo>
                  <a:pt x="67287" y="544414"/>
                </a:lnTo>
                <a:close/>
              </a:path>
              <a:path w="867410" h="582295">
                <a:moveTo>
                  <a:pt x="85343" y="571499"/>
                </a:moveTo>
                <a:lnTo>
                  <a:pt x="67287" y="544414"/>
                </a:lnTo>
                <a:lnTo>
                  <a:pt x="56387" y="551687"/>
                </a:lnTo>
                <a:lnTo>
                  <a:pt x="48767" y="541019"/>
                </a:lnTo>
                <a:lnTo>
                  <a:pt x="48767" y="576071"/>
                </a:lnTo>
                <a:lnTo>
                  <a:pt x="85343" y="571499"/>
                </a:lnTo>
                <a:close/>
              </a:path>
              <a:path w="867410" h="582295">
                <a:moveTo>
                  <a:pt x="867155" y="10667"/>
                </a:moveTo>
                <a:lnTo>
                  <a:pt x="859535" y="0"/>
                </a:lnTo>
                <a:lnTo>
                  <a:pt x="60018" y="533512"/>
                </a:lnTo>
                <a:lnTo>
                  <a:pt x="67287" y="544414"/>
                </a:lnTo>
                <a:lnTo>
                  <a:pt x="867155" y="1066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13"/>
          <p:cNvSpPr txBox="1">
            <a:spLocks noGrp="1"/>
          </p:cNvSpPr>
          <p:nvPr>
            <p:ph type="ftr" sz="quarter" idx="5"/>
          </p:nvPr>
        </p:nvSpPr>
        <p:spPr>
          <a:xfrm>
            <a:off x="2613036" y="6601752"/>
            <a:ext cx="6731759" cy="1923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520"/>
              </a:lnSpc>
            </a:pPr>
            <a:r>
              <a:rPr lang="es-UY" spc="-5" dirty="0" err="1" smtClean="0"/>
              <a:t>Prof.N.Piazza</a:t>
            </a:r>
            <a:r>
              <a:rPr lang="es-UY" spc="-5" dirty="0" smtClean="0"/>
              <a:t> (tomado de aportes del Prof. L. </a:t>
            </a:r>
            <a:r>
              <a:rPr lang="es-UY" spc="-5" dirty="0" err="1" smtClean="0"/>
              <a:t>Carámbula</a:t>
            </a:r>
            <a:endParaRPr spc="-5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47700">
              <a:lnSpc>
                <a:spcPct val="100000"/>
              </a:lnSpc>
            </a:pPr>
            <a:r>
              <a:rPr dirty="0"/>
              <a:t>Pasaje a</a:t>
            </a:r>
            <a:r>
              <a:rPr spc="-85" dirty="0"/>
              <a:t> </a:t>
            </a:r>
            <a:r>
              <a:rPr spc="-5" dirty="0"/>
              <a:t>Tablas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57612" y="1980183"/>
            <a:ext cx="2463800" cy="4876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06705" indent="-294005">
              <a:lnSpc>
                <a:spcPct val="100000"/>
              </a:lnSpc>
              <a:buFont typeface="Arial"/>
              <a:buChar char="•"/>
              <a:tabLst>
                <a:tab pos="307340" algn="l"/>
              </a:tabLst>
            </a:pPr>
            <a:r>
              <a:rPr sz="3200" b="1" dirty="0">
                <a:latin typeface="Arial"/>
                <a:cs typeface="Arial"/>
              </a:rPr>
              <a:t>R</a:t>
            </a:r>
            <a:r>
              <a:rPr sz="3200" b="1" spc="-10" dirty="0">
                <a:latin typeface="Arial"/>
                <a:cs typeface="Arial"/>
              </a:rPr>
              <a:t>e</a:t>
            </a:r>
            <a:r>
              <a:rPr sz="3200" b="1" spc="-5" dirty="0">
                <a:latin typeface="Arial"/>
                <a:cs typeface="Arial"/>
              </a:rPr>
              <a:t>l</a:t>
            </a:r>
            <a:r>
              <a:rPr sz="3200" b="1" spc="-10" dirty="0">
                <a:latin typeface="Arial"/>
                <a:cs typeface="Arial"/>
              </a:rPr>
              <a:t>ac</a:t>
            </a:r>
            <a:r>
              <a:rPr sz="3200" b="1" spc="-5" dirty="0">
                <a:latin typeface="Arial"/>
                <a:cs typeface="Arial"/>
              </a:rPr>
              <a:t>i</a:t>
            </a:r>
            <a:r>
              <a:rPr sz="3200" b="1" spc="-15" dirty="0">
                <a:latin typeface="Arial"/>
                <a:cs typeface="Arial"/>
              </a:rPr>
              <a:t>o</a:t>
            </a:r>
            <a:r>
              <a:rPr sz="3200" b="1" spc="-5" dirty="0">
                <a:latin typeface="Arial"/>
                <a:cs typeface="Arial"/>
              </a:rPr>
              <a:t>n</a:t>
            </a:r>
            <a:r>
              <a:rPr sz="3200" b="1" spc="-10" dirty="0">
                <a:latin typeface="Arial"/>
                <a:cs typeface="Arial"/>
              </a:rPr>
              <a:t>e</a:t>
            </a:r>
            <a:r>
              <a:rPr sz="3200" b="1" dirty="0">
                <a:latin typeface="Arial"/>
                <a:cs typeface="Arial"/>
              </a:rPr>
              <a:t>s</a:t>
            </a:r>
            <a:endParaRPr sz="3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642248" y="2538474"/>
            <a:ext cx="1512570" cy="9480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20" dirty="0">
                <a:latin typeface="Arial"/>
                <a:cs typeface="Arial"/>
              </a:rPr>
              <a:t>–</a:t>
            </a:r>
            <a:r>
              <a:rPr sz="2800" spc="-15" dirty="0">
                <a:latin typeface="Arial"/>
                <a:cs typeface="Arial"/>
              </a:rPr>
              <a:t>B</a:t>
            </a:r>
            <a:r>
              <a:rPr sz="2800" spc="-5" dirty="0">
                <a:latin typeface="Arial"/>
                <a:cs typeface="Arial"/>
              </a:rPr>
              <a:t>inarias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70"/>
              </a:spcBef>
            </a:pPr>
            <a:r>
              <a:rPr sz="2800" spc="10" dirty="0">
                <a:latin typeface="Arial"/>
                <a:cs typeface="Arial"/>
              </a:rPr>
              <a:t>–N </a:t>
            </a:r>
            <a:r>
              <a:rPr sz="2800" spc="-5" dirty="0">
                <a:latin typeface="Arial"/>
                <a:cs typeface="Arial"/>
              </a:rPr>
              <a:t>a</a:t>
            </a:r>
            <a:r>
              <a:rPr sz="2800" spc="-10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N</a:t>
            </a:r>
            <a:endParaRPr sz="2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96016" y="4385562"/>
            <a:ext cx="3707765" cy="15601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5" dirty="0">
                <a:latin typeface="Times New Roman"/>
                <a:cs typeface="Times New Roman"/>
              </a:rPr>
              <a:t>A </a:t>
            </a:r>
            <a:r>
              <a:rPr sz="2800" dirty="0">
                <a:latin typeface="Times New Roman"/>
                <a:cs typeface="Times New Roman"/>
              </a:rPr>
              <a:t>(</a:t>
            </a:r>
            <a:r>
              <a:rPr sz="2800" b="1" u="heavy" dirty="0">
                <a:latin typeface="Times New Roman"/>
                <a:cs typeface="Times New Roman"/>
              </a:rPr>
              <a:t>A1</a:t>
            </a:r>
            <a:r>
              <a:rPr sz="2800" b="1" dirty="0">
                <a:latin typeface="Times New Roman"/>
                <a:cs typeface="Times New Roman"/>
              </a:rPr>
              <a:t>, </a:t>
            </a:r>
            <a:r>
              <a:rPr sz="2800" b="1" u="heavy" dirty="0">
                <a:latin typeface="Times New Roman"/>
                <a:cs typeface="Times New Roman"/>
              </a:rPr>
              <a:t>A2</a:t>
            </a:r>
            <a:r>
              <a:rPr sz="2800" dirty="0">
                <a:latin typeface="Times New Roman"/>
                <a:cs typeface="Times New Roman"/>
              </a:rPr>
              <a:t>,</a:t>
            </a:r>
            <a:r>
              <a:rPr sz="2800" spc="-9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A3)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85"/>
              </a:spcBef>
            </a:pPr>
            <a:r>
              <a:rPr sz="2800" spc="-5" dirty="0">
                <a:latin typeface="Times New Roman"/>
                <a:cs typeface="Times New Roman"/>
              </a:rPr>
              <a:t>B (</a:t>
            </a:r>
            <a:r>
              <a:rPr sz="2800" b="1" u="heavy" spc="-5" dirty="0">
                <a:latin typeface="Times New Roman"/>
                <a:cs typeface="Times New Roman"/>
              </a:rPr>
              <a:t>B1</a:t>
            </a:r>
            <a:r>
              <a:rPr sz="2800" b="1" spc="-5" dirty="0">
                <a:latin typeface="Times New Roman"/>
                <a:cs typeface="Times New Roman"/>
              </a:rPr>
              <a:t>,</a:t>
            </a:r>
            <a:r>
              <a:rPr sz="2800" b="1" spc="-10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B2)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sz="4000" spc="-5" dirty="0">
                <a:latin typeface="Times New Roman"/>
                <a:cs typeface="Times New Roman"/>
              </a:rPr>
              <a:t>A-B </a:t>
            </a:r>
            <a:r>
              <a:rPr sz="4000" dirty="0">
                <a:latin typeface="Times New Roman"/>
                <a:cs typeface="Times New Roman"/>
              </a:rPr>
              <a:t>(</a:t>
            </a:r>
            <a:r>
              <a:rPr sz="4000" b="1" u="heavy" dirty="0">
                <a:latin typeface="Times New Roman"/>
                <a:cs typeface="Times New Roman"/>
              </a:rPr>
              <a:t>A1, </a:t>
            </a:r>
            <a:r>
              <a:rPr sz="4000" b="1" u="heavy" spc="-5" dirty="0">
                <a:latin typeface="Times New Roman"/>
                <a:cs typeface="Times New Roman"/>
              </a:rPr>
              <a:t>A2,</a:t>
            </a:r>
            <a:r>
              <a:rPr sz="4000" b="1" u="heavy" spc="-90" dirty="0">
                <a:latin typeface="Times New Roman"/>
                <a:cs typeface="Times New Roman"/>
              </a:rPr>
              <a:t> </a:t>
            </a:r>
            <a:r>
              <a:rPr sz="4000" b="1" u="heavy" spc="-5" dirty="0">
                <a:latin typeface="Times New Roman"/>
                <a:cs typeface="Times New Roman"/>
              </a:rPr>
              <a:t>B1</a:t>
            </a:r>
            <a:r>
              <a:rPr sz="4000" spc="-5" dirty="0">
                <a:latin typeface="Times New Roman"/>
                <a:cs typeface="Times New Roman"/>
              </a:rPr>
              <a:t>)</a:t>
            </a:r>
            <a:endParaRPr sz="4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445642" y="2618231"/>
            <a:ext cx="1066800" cy="609600"/>
          </a:xfrm>
          <a:custGeom>
            <a:avLst/>
            <a:gdLst/>
            <a:ahLst/>
            <a:cxnLst/>
            <a:rect l="l" t="t" r="r" b="b"/>
            <a:pathLst>
              <a:path w="1066800" h="609600">
                <a:moveTo>
                  <a:pt x="0" y="0"/>
                </a:moveTo>
                <a:lnTo>
                  <a:pt x="0" y="609599"/>
                </a:lnTo>
                <a:lnTo>
                  <a:pt x="1066799" y="609599"/>
                </a:lnTo>
                <a:lnTo>
                  <a:pt x="106679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561465" y="3221735"/>
            <a:ext cx="346075" cy="500380"/>
          </a:xfrm>
          <a:custGeom>
            <a:avLst/>
            <a:gdLst/>
            <a:ahLst/>
            <a:cxnLst/>
            <a:rect l="l" t="t" r="r" b="b"/>
            <a:pathLst>
              <a:path w="346075" h="500379">
                <a:moveTo>
                  <a:pt x="53993" y="429550"/>
                </a:moveTo>
                <a:lnTo>
                  <a:pt x="44195" y="425195"/>
                </a:lnTo>
                <a:lnTo>
                  <a:pt x="28955" y="425195"/>
                </a:lnTo>
                <a:lnTo>
                  <a:pt x="15239" y="431291"/>
                </a:lnTo>
                <a:lnTo>
                  <a:pt x="4571" y="441959"/>
                </a:lnTo>
                <a:lnTo>
                  <a:pt x="0" y="455675"/>
                </a:lnTo>
                <a:lnTo>
                  <a:pt x="0" y="469391"/>
                </a:lnTo>
                <a:lnTo>
                  <a:pt x="4571" y="483107"/>
                </a:lnTo>
                <a:lnTo>
                  <a:pt x="15239" y="493775"/>
                </a:lnTo>
                <a:lnTo>
                  <a:pt x="28955" y="499871"/>
                </a:lnTo>
                <a:lnTo>
                  <a:pt x="32003" y="499871"/>
                </a:lnTo>
                <a:lnTo>
                  <a:pt x="32003" y="463295"/>
                </a:lnTo>
                <a:lnTo>
                  <a:pt x="33527" y="460247"/>
                </a:lnTo>
                <a:lnTo>
                  <a:pt x="53993" y="429550"/>
                </a:lnTo>
                <a:close/>
              </a:path>
              <a:path w="346075" h="500379">
                <a:moveTo>
                  <a:pt x="61264" y="434644"/>
                </a:moveTo>
                <a:lnTo>
                  <a:pt x="57911" y="431291"/>
                </a:lnTo>
                <a:lnTo>
                  <a:pt x="53993" y="429550"/>
                </a:lnTo>
                <a:lnTo>
                  <a:pt x="33527" y="460247"/>
                </a:lnTo>
                <a:lnTo>
                  <a:pt x="32003" y="463295"/>
                </a:lnTo>
                <a:lnTo>
                  <a:pt x="33527" y="466343"/>
                </a:lnTo>
                <a:lnTo>
                  <a:pt x="38099" y="467867"/>
                </a:lnTo>
                <a:lnTo>
                  <a:pt x="41147" y="464819"/>
                </a:lnTo>
                <a:lnTo>
                  <a:pt x="61264" y="434644"/>
                </a:lnTo>
                <a:close/>
              </a:path>
              <a:path w="346075" h="500379">
                <a:moveTo>
                  <a:pt x="74675" y="469391"/>
                </a:moveTo>
                <a:lnTo>
                  <a:pt x="74675" y="455675"/>
                </a:lnTo>
                <a:lnTo>
                  <a:pt x="68579" y="441959"/>
                </a:lnTo>
                <a:lnTo>
                  <a:pt x="61264" y="434644"/>
                </a:lnTo>
                <a:lnTo>
                  <a:pt x="41147" y="464819"/>
                </a:lnTo>
                <a:lnTo>
                  <a:pt x="38099" y="467867"/>
                </a:lnTo>
                <a:lnTo>
                  <a:pt x="33527" y="466343"/>
                </a:lnTo>
                <a:lnTo>
                  <a:pt x="32003" y="463295"/>
                </a:lnTo>
                <a:lnTo>
                  <a:pt x="32003" y="499871"/>
                </a:lnTo>
                <a:lnTo>
                  <a:pt x="44195" y="499871"/>
                </a:lnTo>
                <a:lnTo>
                  <a:pt x="57911" y="493775"/>
                </a:lnTo>
                <a:lnTo>
                  <a:pt x="68579" y="483107"/>
                </a:lnTo>
                <a:lnTo>
                  <a:pt x="74675" y="469391"/>
                </a:lnTo>
                <a:close/>
              </a:path>
              <a:path w="346075" h="500379">
                <a:moveTo>
                  <a:pt x="345947" y="7619"/>
                </a:moveTo>
                <a:lnTo>
                  <a:pt x="345947" y="4571"/>
                </a:lnTo>
                <a:lnTo>
                  <a:pt x="344423" y="1523"/>
                </a:lnTo>
                <a:lnTo>
                  <a:pt x="339851" y="0"/>
                </a:lnTo>
                <a:lnTo>
                  <a:pt x="338327" y="3047"/>
                </a:lnTo>
                <a:lnTo>
                  <a:pt x="53993" y="429550"/>
                </a:lnTo>
                <a:lnTo>
                  <a:pt x="57911" y="431291"/>
                </a:lnTo>
                <a:lnTo>
                  <a:pt x="61264" y="434644"/>
                </a:lnTo>
                <a:lnTo>
                  <a:pt x="345947" y="761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898269" y="3221735"/>
            <a:ext cx="119380" cy="500380"/>
          </a:xfrm>
          <a:custGeom>
            <a:avLst/>
            <a:gdLst/>
            <a:ahLst/>
            <a:cxnLst/>
            <a:rect l="l" t="t" r="r" b="b"/>
            <a:pathLst>
              <a:path w="119379" h="500379">
                <a:moveTo>
                  <a:pt x="79247" y="425195"/>
                </a:moveTo>
                <a:lnTo>
                  <a:pt x="9143" y="4571"/>
                </a:lnTo>
                <a:lnTo>
                  <a:pt x="7619" y="1523"/>
                </a:lnTo>
                <a:lnTo>
                  <a:pt x="4571" y="0"/>
                </a:lnTo>
                <a:lnTo>
                  <a:pt x="1523" y="3047"/>
                </a:lnTo>
                <a:lnTo>
                  <a:pt x="0" y="6095"/>
                </a:lnTo>
                <a:lnTo>
                  <a:pt x="70103" y="426719"/>
                </a:lnTo>
                <a:lnTo>
                  <a:pt x="74675" y="425195"/>
                </a:lnTo>
                <a:lnTo>
                  <a:pt x="79247" y="425195"/>
                </a:lnTo>
                <a:close/>
              </a:path>
              <a:path w="119379" h="500379">
                <a:moveTo>
                  <a:pt x="85343" y="499871"/>
                </a:moveTo>
                <a:lnTo>
                  <a:pt x="85343" y="464819"/>
                </a:lnTo>
                <a:lnTo>
                  <a:pt x="82295" y="467867"/>
                </a:lnTo>
                <a:lnTo>
                  <a:pt x="77723" y="466343"/>
                </a:lnTo>
                <a:lnTo>
                  <a:pt x="76199" y="463295"/>
                </a:lnTo>
                <a:lnTo>
                  <a:pt x="70103" y="426719"/>
                </a:lnTo>
                <a:lnTo>
                  <a:pt x="60959" y="429767"/>
                </a:lnTo>
                <a:lnTo>
                  <a:pt x="50291" y="440435"/>
                </a:lnTo>
                <a:lnTo>
                  <a:pt x="44195" y="454151"/>
                </a:lnTo>
                <a:lnTo>
                  <a:pt x="42671" y="469391"/>
                </a:lnTo>
                <a:lnTo>
                  <a:pt x="48767" y="483107"/>
                </a:lnTo>
                <a:lnTo>
                  <a:pt x="59435" y="493775"/>
                </a:lnTo>
                <a:lnTo>
                  <a:pt x="71627" y="499871"/>
                </a:lnTo>
                <a:lnTo>
                  <a:pt x="85343" y="499871"/>
                </a:lnTo>
                <a:close/>
              </a:path>
              <a:path w="119379" h="500379">
                <a:moveTo>
                  <a:pt x="85343" y="464819"/>
                </a:moveTo>
                <a:lnTo>
                  <a:pt x="85343" y="461771"/>
                </a:lnTo>
                <a:lnTo>
                  <a:pt x="79247" y="425195"/>
                </a:lnTo>
                <a:lnTo>
                  <a:pt x="74675" y="425195"/>
                </a:lnTo>
                <a:lnTo>
                  <a:pt x="70103" y="426719"/>
                </a:lnTo>
                <a:lnTo>
                  <a:pt x="76199" y="463295"/>
                </a:lnTo>
                <a:lnTo>
                  <a:pt x="77723" y="466343"/>
                </a:lnTo>
                <a:lnTo>
                  <a:pt x="82295" y="467867"/>
                </a:lnTo>
                <a:lnTo>
                  <a:pt x="85343" y="464819"/>
                </a:lnTo>
                <a:close/>
              </a:path>
              <a:path w="119379" h="500379">
                <a:moveTo>
                  <a:pt x="118871" y="470915"/>
                </a:moveTo>
                <a:lnTo>
                  <a:pt x="118871" y="455675"/>
                </a:lnTo>
                <a:lnTo>
                  <a:pt x="112775" y="441959"/>
                </a:lnTo>
                <a:lnTo>
                  <a:pt x="103631" y="431291"/>
                </a:lnTo>
                <a:lnTo>
                  <a:pt x="89915" y="425195"/>
                </a:lnTo>
                <a:lnTo>
                  <a:pt x="79247" y="425195"/>
                </a:lnTo>
                <a:lnTo>
                  <a:pt x="85343" y="461771"/>
                </a:lnTo>
                <a:lnTo>
                  <a:pt x="85343" y="499871"/>
                </a:lnTo>
                <a:lnTo>
                  <a:pt x="86867" y="499871"/>
                </a:lnTo>
                <a:lnTo>
                  <a:pt x="100583" y="495299"/>
                </a:lnTo>
                <a:lnTo>
                  <a:pt x="112775" y="484631"/>
                </a:lnTo>
                <a:lnTo>
                  <a:pt x="118871" y="47091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898269" y="3223259"/>
            <a:ext cx="728980" cy="422275"/>
          </a:xfrm>
          <a:custGeom>
            <a:avLst/>
            <a:gdLst/>
            <a:ahLst/>
            <a:cxnLst/>
            <a:rect l="l" t="t" r="r" b="b"/>
            <a:pathLst>
              <a:path w="728979" h="422275">
                <a:moveTo>
                  <a:pt x="660109" y="362494"/>
                </a:moveTo>
                <a:lnTo>
                  <a:pt x="7619" y="0"/>
                </a:lnTo>
                <a:lnTo>
                  <a:pt x="3047" y="0"/>
                </a:lnTo>
                <a:lnTo>
                  <a:pt x="0" y="1523"/>
                </a:lnTo>
                <a:lnTo>
                  <a:pt x="0" y="4571"/>
                </a:lnTo>
                <a:lnTo>
                  <a:pt x="3047" y="7619"/>
                </a:lnTo>
                <a:lnTo>
                  <a:pt x="655537" y="370114"/>
                </a:lnTo>
                <a:lnTo>
                  <a:pt x="656843" y="365759"/>
                </a:lnTo>
                <a:lnTo>
                  <a:pt x="660109" y="362494"/>
                </a:lnTo>
                <a:close/>
              </a:path>
              <a:path w="728979" h="422275">
                <a:moveTo>
                  <a:pt x="694943" y="422147"/>
                </a:moveTo>
                <a:lnTo>
                  <a:pt x="694943" y="387095"/>
                </a:lnTo>
                <a:lnTo>
                  <a:pt x="691895" y="390143"/>
                </a:lnTo>
                <a:lnTo>
                  <a:pt x="688847" y="388619"/>
                </a:lnTo>
                <a:lnTo>
                  <a:pt x="655537" y="370114"/>
                </a:lnTo>
                <a:lnTo>
                  <a:pt x="652271" y="380999"/>
                </a:lnTo>
                <a:lnTo>
                  <a:pt x="653795" y="394715"/>
                </a:lnTo>
                <a:lnTo>
                  <a:pt x="659891" y="408431"/>
                </a:lnTo>
                <a:lnTo>
                  <a:pt x="672083" y="417575"/>
                </a:lnTo>
                <a:lnTo>
                  <a:pt x="685799" y="422147"/>
                </a:lnTo>
                <a:lnTo>
                  <a:pt x="694943" y="422147"/>
                </a:lnTo>
                <a:close/>
              </a:path>
              <a:path w="728979" h="422275">
                <a:moveTo>
                  <a:pt x="694943" y="387095"/>
                </a:moveTo>
                <a:lnTo>
                  <a:pt x="694943" y="384047"/>
                </a:lnTo>
                <a:lnTo>
                  <a:pt x="693419" y="380999"/>
                </a:lnTo>
                <a:lnTo>
                  <a:pt x="660109" y="362494"/>
                </a:lnTo>
                <a:lnTo>
                  <a:pt x="656843" y="365759"/>
                </a:lnTo>
                <a:lnTo>
                  <a:pt x="655537" y="370114"/>
                </a:lnTo>
                <a:lnTo>
                  <a:pt x="688847" y="388619"/>
                </a:lnTo>
                <a:lnTo>
                  <a:pt x="691895" y="390143"/>
                </a:lnTo>
                <a:lnTo>
                  <a:pt x="694943" y="387095"/>
                </a:lnTo>
                <a:close/>
              </a:path>
              <a:path w="728979" h="422275">
                <a:moveTo>
                  <a:pt x="728471" y="388619"/>
                </a:moveTo>
                <a:lnTo>
                  <a:pt x="726947" y="374903"/>
                </a:lnTo>
                <a:lnTo>
                  <a:pt x="720851" y="361187"/>
                </a:lnTo>
                <a:lnTo>
                  <a:pt x="708659" y="352043"/>
                </a:lnTo>
                <a:lnTo>
                  <a:pt x="694943" y="347471"/>
                </a:lnTo>
                <a:lnTo>
                  <a:pt x="679703" y="347471"/>
                </a:lnTo>
                <a:lnTo>
                  <a:pt x="667511" y="355091"/>
                </a:lnTo>
                <a:lnTo>
                  <a:pt x="660109" y="362494"/>
                </a:lnTo>
                <a:lnTo>
                  <a:pt x="693419" y="380999"/>
                </a:lnTo>
                <a:lnTo>
                  <a:pt x="694943" y="384047"/>
                </a:lnTo>
                <a:lnTo>
                  <a:pt x="694943" y="422147"/>
                </a:lnTo>
                <a:lnTo>
                  <a:pt x="701039" y="422147"/>
                </a:lnTo>
                <a:lnTo>
                  <a:pt x="714755" y="414527"/>
                </a:lnTo>
                <a:lnTo>
                  <a:pt x="723899" y="403859"/>
                </a:lnTo>
                <a:lnTo>
                  <a:pt x="728471" y="38861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3265308" y="3642358"/>
            <a:ext cx="1066800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681355" algn="l"/>
              </a:tabLst>
            </a:pPr>
            <a:r>
              <a:rPr sz="2400" b="1" u="heavy" spc="-10" dirty="0">
                <a:latin typeface="Times New Roman"/>
                <a:cs typeface="Times New Roman"/>
              </a:rPr>
              <a:t>A</a:t>
            </a:r>
            <a:r>
              <a:rPr sz="2400" b="1" u="heavy" dirty="0">
                <a:latin typeface="Times New Roman"/>
                <a:cs typeface="Times New Roman"/>
              </a:rPr>
              <a:t>1</a:t>
            </a:r>
            <a:r>
              <a:rPr sz="2400" b="1" dirty="0">
                <a:latin typeface="Times New Roman"/>
                <a:cs typeface="Times New Roman"/>
              </a:rPr>
              <a:t>	</a:t>
            </a:r>
            <a:r>
              <a:rPr sz="2400" b="1" u="heavy" spc="-10" dirty="0">
                <a:latin typeface="Times New Roman"/>
                <a:cs typeface="Times New Roman"/>
              </a:rPr>
              <a:t>A</a:t>
            </a:r>
            <a:r>
              <a:rPr sz="2400" b="1" u="heavy" dirty="0">
                <a:latin typeface="Times New Roman"/>
                <a:cs typeface="Times New Roman"/>
              </a:rPr>
              <a:t>2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668911" y="3413758"/>
            <a:ext cx="397510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spc="-10" dirty="0">
                <a:latin typeface="Times New Roman"/>
                <a:cs typeface="Times New Roman"/>
              </a:rPr>
              <a:t>A</a:t>
            </a:r>
            <a:r>
              <a:rPr sz="2400" dirty="0">
                <a:latin typeface="Times New Roman"/>
                <a:cs typeface="Times New Roman"/>
              </a:rPr>
              <a:t>3</a:t>
            </a:r>
            <a:endParaRPr sz="2400">
              <a:latin typeface="Times New Roman"/>
              <a:cs typeface="Times New Roman"/>
            </a:endParaRPr>
          </a:p>
        </p:txBody>
      </p:sp>
      <p:graphicFrame>
        <p:nvGraphicFramePr>
          <p:cNvPr id="12" name="object 12"/>
          <p:cNvGraphicFramePr>
            <a:graphicFrameLocks noGrp="1"/>
          </p:cNvGraphicFramePr>
          <p:nvPr/>
        </p:nvGraphicFramePr>
        <p:xfrm>
          <a:off x="3440879" y="2613469"/>
          <a:ext cx="2462782" cy="7467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66799"/>
                <a:gridCol w="1395983"/>
              </a:tblGrid>
              <a:tr h="380999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A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4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31140">
                        <a:lnSpc>
                          <a:spcPts val="2545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N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4">
                      <a:solidFill>
                        <a:srgbClr val="000000"/>
                      </a:solidFill>
                      <a:prstDash val="solid"/>
                    </a:lnL>
                    <a:lnB w="9524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859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4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4">
                      <a:solidFill>
                        <a:srgbClr val="000000"/>
                      </a:solidFill>
                      <a:prstDash val="solid"/>
                    </a:lnL>
                    <a:lnT w="9524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  <p:sp>
        <p:nvSpPr>
          <p:cNvPr id="13" name="object 13"/>
          <p:cNvSpPr/>
          <p:nvPr/>
        </p:nvSpPr>
        <p:spPr>
          <a:xfrm>
            <a:off x="8438265" y="3221735"/>
            <a:ext cx="346075" cy="500380"/>
          </a:xfrm>
          <a:custGeom>
            <a:avLst/>
            <a:gdLst/>
            <a:ahLst/>
            <a:cxnLst/>
            <a:rect l="l" t="t" r="r" b="b"/>
            <a:pathLst>
              <a:path w="346075" h="500379">
                <a:moveTo>
                  <a:pt x="53993" y="429550"/>
                </a:moveTo>
                <a:lnTo>
                  <a:pt x="44195" y="425195"/>
                </a:lnTo>
                <a:lnTo>
                  <a:pt x="28955" y="425195"/>
                </a:lnTo>
                <a:lnTo>
                  <a:pt x="15239" y="431291"/>
                </a:lnTo>
                <a:lnTo>
                  <a:pt x="4571" y="441959"/>
                </a:lnTo>
                <a:lnTo>
                  <a:pt x="0" y="455675"/>
                </a:lnTo>
                <a:lnTo>
                  <a:pt x="0" y="469391"/>
                </a:lnTo>
                <a:lnTo>
                  <a:pt x="4571" y="483107"/>
                </a:lnTo>
                <a:lnTo>
                  <a:pt x="15239" y="493775"/>
                </a:lnTo>
                <a:lnTo>
                  <a:pt x="28955" y="499871"/>
                </a:lnTo>
                <a:lnTo>
                  <a:pt x="32003" y="499871"/>
                </a:lnTo>
                <a:lnTo>
                  <a:pt x="32003" y="463295"/>
                </a:lnTo>
                <a:lnTo>
                  <a:pt x="33527" y="460247"/>
                </a:lnTo>
                <a:lnTo>
                  <a:pt x="53993" y="429550"/>
                </a:lnTo>
                <a:close/>
              </a:path>
              <a:path w="346075" h="500379">
                <a:moveTo>
                  <a:pt x="61264" y="434644"/>
                </a:moveTo>
                <a:lnTo>
                  <a:pt x="57911" y="431291"/>
                </a:lnTo>
                <a:lnTo>
                  <a:pt x="53993" y="429550"/>
                </a:lnTo>
                <a:lnTo>
                  <a:pt x="33527" y="460247"/>
                </a:lnTo>
                <a:lnTo>
                  <a:pt x="32003" y="463295"/>
                </a:lnTo>
                <a:lnTo>
                  <a:pt x="33527" y="466343"/>
                </a:lnTo>
                <a:lnTo>
                  <a:pt x="38099" y="467867"/>
                </a:lnTo>
                <a:lnTo>
                  <a:pt x="41147" y="464819"/>
                </a:lnTo>
                <a:lnTo>
                  <a:pt x="61264" y="434644"/>
                </a:lnTo>
                <a:close/>
              </a:path>
              <a:path w="346075" h="500379">
                <a:moveTo>
                  <a:pt x="74675" y="469391"/>
                </a:moveTo>
                <a:lnTo>
                  <a:pt x="74675" y="455675"/>
                </a:lnTo>
                <a:lnTo>
                  <a:pt x="68579" y="441959"/>
                </a:lnTo>
                <a:lnTo>
                  <a:pt x="61264" y="434644"/>
                </a:lnTo>
                <a:lnTo>
                  <a:pt x="41147" y="464819"/>
                </a:lnTo>
                <a:lnTo>
                  <a:pt x="38099" y="467867"/>
                </a:lnTo>
                <a:lnTo>
                  <a:pt x="33527" y="466343"/>
                </a:lnTo>
                <a:lnTo>
                  <a:pt x="32003" y="463295"/>
                </a:lnTo>
                <a:lnTo>
                  <a:pt x="32003" y="499871"/>
                </a:lnTo>
                <a:lnTo>
                  <a:pt x="44195" y="499871"/>
                </a:lnTo>
                <a:lnTo>
                  <a:pt x="57911" y="493775"/>
                </a:lnTo>
                <a:lnTo>
                  <a:pt x="68579" y="483107"/>
                </a:lnTo>
                <a:lnTo>
                  <a:pt x="74675" y="469391"/>
                </a:lnTo>
                <a:close/>
              </a:path>
              <a:path w="346075" h="500379">
                <a:moveTo>
                  <a:pt x="345947" y="7619"/>
                </a:moveTo>
                <a:lnTo>
                  <a:pt x="345947" y="4571"/>
                </a:lnTo>
                <a:lnTo>
                  <a:pt x="344423" y="1523"/>
                </a:lnTo>
                <a:lnTo>
                  <a:pt x="339851" y="0"/>
                </a:lnTo>
                <a:lnTo>
                  <a:pt x="338327" y="3047"/>
                </a:lnTo>
                <a:lnTo>
                  <a:pt x="53993" y="429550"/>
                </a:lnTo>
                <a:lnTo>
                  <a:pt x="57911" y="431291"/>
                </a:lnTo>
                <a:lnTo>
                  <a:pt x="61264" y="434644"/>
                </a:lnTo>
                <a:lnTo>
                  <a:pt x="345947" y="761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775069" y="3221735"/>
            <a:ext cx="119380" cy="500380"/>
          </a:xfrm>
          <a:custGeom>
            <a:avLst/>
            <a:gdLst/>
            <a:ahLst/>
            <a:cxnLst/>
            <a:rect l="l" t="t" r="r" b="b"/>
            <a:pathLst>
              <a:path w="119379" h="500379">
                <a:moveTo>
                  <a:pt x="79247" y="425195"/>
                </a:moveTo>
                <a:lnTo>
                  <a:pt x="9143" y="4571"/>
                </a:lnTo>
                <a:lnTo>
                  <a:pt x="7619" y="1523"/>
                </a:lnTo>
                <a:lnTo>
                  <a:pt x="4571" y="0"/>
                </a:lnTo>
                <a:lnTo>
                  <a:pt x="1523" y="3047"/>
                </a:lnTo>
                <a:lnTo>
                  <a:pt x="0" y="6095"/>
                </a:lnTo>
                <a:lnTo>
                  <a:pt x="70103" y="426719"/>
                </a:lnTo>
                <a:lnTo>
                  <a:pt x="74675" y="425195"/>
                </a:lnTo>
                <a:lnTo>
                  <a:pt x="79247" y="425195"/>
                </a:lnTo>
                <a:close/>
              </a:path>
              <a:path w="119379" h="500379">
                <a:moveTo>
                  <a:pt x="85343" y="499871"/>
                </a:moveTo>
                <a:lnTo>
                  <a:pt x="85343" y="464819"/>
                </a:lnTo>
                <a:lnTo>
                  <a:pt x="82295" y="467867"/>
                </a:lnTo>
                <a:lnTo>
                  <a:pt x="77723" y="466343"/>
                </a:lnTo>
                <a:lnTo>
                  <a:pt x="76199" y="463295"/>
                </a:lnTo>
                <a:lnTo>
                  <a:pt x="70103" y="426719"/>
                </a:lnTo>
                <a:lnTo>
                  <a:pt x="60959" y="429767"/>
                </a:lnTo>
                <a:lnTo>
                  <a:pt x="50291" y="440435"/>
                </a:lnTo>
                <a:lnTo>
                  <a:pt x="44195" y="454151"/>
                </a:lnTo>
                <a:lnTo>
                  <a:pt x="42671" y="469391"/>
                </a:lnTo>
                <a:lnTo>
                  <a:pt x="48767" y="483107"/>
                </a:lnTo>
                <a:lnTo>
                  <a:pt x="59435" y="493775"/>
                </a:lnTo>
                <a:lnTo>
                  <a:pt x="71627" y="499871"/>
                </a:lnTo>
                <a:lnTo>
                  <a:pt x="85343" y="499871"/>
                </a:lnTo>
                <a:close/>
              </a:path>
              <a:path w="119379" h="500379">
                <a:moveTo>
                  <a:pt x="85343" y="464819"/>
                </a:moveTo>
                <a:lnTo>
                  <a:pt x="85343" y="461771"/>
                </a:lnTo>
                <a:lnTo>
                  <a:pt x="79247" y="425195"/>
                </a:lnTo>
                <a:lnTo>
                  <a:pt x="74675" y="425195"/>
                </a:lnTo>
                <a:lnTo>
                  <a:pt x="70103" y="426719"/>
                </a:lnTo>
                <a:lnTo>
                  <a:pt x="76199" y="463295"/>
                </a:lnTo>
                <a:lnTo>
                  <a:pt x="77723" y="466343"/>
                </a:lnTo>
                <a:lnTo>
                  <a:pt x="82295" y="467867"/>
                </a:lnTo>
                <a:lnTo>
                  <a:pt x="85343" y="464819"/>
                </a:lnTo>
                <a:close/>
              </a:path>
              <a:path w="119379" h="500379">
                <a:moveTo>
                  <a:pt x="118871" y="470915"/>
                </a:moveTo>
                <a:lnTo>
                  <a:pt x="118871" y="455675"/>
                </a:lnTo>
                <a:lnTo>
                  <a:pt x="112775" y="441959"/>
                </a:lnTo>
                <a:lnTo>
                  <a:pt x="103631" y="431291"/>
                </a:lnTo>
                <a:lnTo>
                  <a:pt x="89915" y="425195"/>
                </a:lnTo>
                <a:lnTo>
                  <a:pt x="79247" y="425195"/>
                </a:lnTo>
                <a:lnTo>
                  <a:pt x="85343" y="461771"/>
                </a:lnTo>
                <a:lnTo>
                  <a:pt x="85343" y="499871"/>
                </a:lnTo>
                <a:lnTo>
                  <a:pt x="86867" y="499871"/>
                </a:lnTo>
                <a:lnTo>
                  <a:pt x="100583" y="495299"/>
                </a:lnTo>
                <a:lnTo>
                  <a:pt x="112775" y="484631"/>
                </a:lnTo>
                <a:lnTo>
                  <a:pt x="118871" y="47091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8142106" y="3642358"/>
            <a:ext cx="1049655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681355" algn="l"/>
              </a:tabLst>
            </a:pPr>
            <a:r>
              <a:rPr sz="2400" b="1" u="heavy" spc="-10" dirty="0">
                <a:latin typeface="Times New Roman"/>
                <a:cs typeface="Times New Roman"/>
              </a:rPr>
              <a:t>B</a:t>
            </a:r>
            <a:r>
              <a:rPr sz="2400" b="1" u="heavy" dirty="0">
                <a:latin typeface="Times New Roman"/>
                <a:cs typeface="Times New Roman"/>
              </a:rPr>
              <a:t>1</a:t>
            </a:r>
            <a:r>
              <a:rPr sz="2400" b="1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B</a:t>
            </a:r>
            <a:r>
              <a:rPr sz="2400" dirty="0">
                <a:latin typeface="Times New Roman"/>
                <a:cs typeface="Times New Roman"/>
              </a:rPr>
              <a:t>2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8138038" y="2618231"/>
            <a:ext cx="1066800" cy="609600"/>
          </a:xfrm>
          <a:custGeom>
            <a:avLst/>
            <a:gdLst/>
            <a:ahLst/>
            <a:cxnLst/>
            <a:rect l="l" t="t" r="r" b="b"/>
            <a:pathLst>
              <a:path w="1066800" h="609600">
                <a:moveTo>
                  <a:pt x="0" y="0"/>
                </a:moveTo>
                <a:lnTo>
                  <a:pt x="0" y="609599"/>
                </a:lnTo>
                <a:lnTo>
                  <a:pt x="1066799" y="609599"/>
                </a:lnTo>
                <a:lnTo>
                  <a:pt x="106679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17" name="object 17"/>
          <p:cNvGraphicFramePr>
            <a:graphicFrameLocks noGrp="1"/>
          </p:cNvGraphicFramePr>
          <p:nvPr/>
        </p:nvGraphicFramePr>
        <p:xfrm>
          <a:off x="7218875" y="2613469"/>
          <a:ext cx="1981198" cy="7467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14399"/>
                <a:gridCol w="1066799"/>
              </a:tblGrid>
              <a:tr h="380999">
                <a:tc>
                  <a:txBody>
                    <a:bodyPr/>
                    <a:lstStyle/>
                    <a:p>
                      <a:pPr marR="55244" algn="r">
                        <a:lnSpc>
                          <a:spcPts val="2545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N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9524">
                      <a:solidFill>
                        <a:srgbClr val="000000"/>
                      </a:solidFill>
                      <a:prstDash val="solid"/>
                    </a:lnR>
                    <a:lnB w="9524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B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4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228599">
                <a:tc>
                  <a:txBody>
                    <a:bodyPr/>
                    <a:lstStyle/>
                    <a:p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9524">
                      <a:solidFill>
                        <a:srgbClr val="000000"/>
                      </a:solidFill>
                      <a:prstDash val="solid"/>
                    </a:lnR>
                    <a:lnT w="9524">
                      <a:solidFill>
                        <a:srgbClr val="000000"/>
                      </a:solidFill>
                      <a:prstDash val="solid"/>
                    </a:lnT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4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8" name="object 18"/>
          <p:cNvSpPr/>
          <p:nvPr/>
        </p:nvSpPr>
        <p:spPr>
          <a:xfrm>
            <a:off x="5852037" y="2694431"/>
            <a:ext cx="1371600" cy="609600"/>
          </a:xfrm>
          <a:custGeom>
            <a:avLst/>
            <a:gdLst/>
            <a:ahLst/>
            <a:cxnLst/>
            <a:rect l="l" t="t" r="r" b="b"/>
            <a:pathLst>
              <a:path w="1371600" h="609600">
                <a:moveTo>
                  <a:pt x="1371599" y="304799"/>
                </a:moveTo>
                <a:lnTo>
                  <a:pt x="685799" y="0"/>
                </a:lnTo>
                <a:lnTo>
                  <a:pt x="0" y="304799"/>
                </a:lnTo>
                <a:lnTo>
                  <a:pt x="685799" y="609599"/>
                </a:lnTo>
                <a:lnTo>
                  <a:pt x="1371599" y="3047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5852037" y="2694431"/>
            <a:ext cx="1371600" cy="609600"/>
          </a:xfrm>
          <a:custGeom>
            <a:avLst/>
            <a:gdLst/>
            <a:ahLst/>
            <a:cxnLst/>
            <a:rect l="l" t="t" r="r" b="b"/>
            <a:pathLst>
              <a:path w="1371600" h="609600">
                <a:moveTo>
                  <a:pt x="685799" y="0"/>
                </a:moveTo>
                <a:lnTo>
                  <a:pt x="0" y="304799"/>
                </a:lnTo>
                <a:lnTo>
                  <a:pt x="685799" y="609599"/>
                </a:lnTo>
                <a:lnTo>
                  <a:pt x="1371599" y="304799"/>
                </a:lnTo>
                <a:lnTo>
                  <a:pt x="685799" y="0"/>
                </a:lnTo>
                <a:close/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6263014" y="2804158"/>
            <a:ext cx="550545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spc="-10" dirty="0">
                <a:latin typeface="Times New Roman"/>
                <a:cs typeface="Times New Roman"/>
              </a:rPr>
              <a:t>A</a:t>
            </a:r>
            <a:r>
              <a:rPr sz="2400" dirty="0">
                <a:latin typeface="Times New Roman"/>
                <a:cs typeface="Times New Roman"/>
              </a:rPr>
              <a:t>-B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>
            <a:spLocks noGrp="1"/>
          </p:cNvSpPr>
          <p:nvPr>
            <p:ph type="ftr" sz="quarter" idx="5"/>
          </p:nvPr>
        </p:nvSpPr>
        <p:spPr>
          <a:xfrm>
            <a:off x="2222500" y="6601752"/>
            <a:ext cx="7122295" cy="1923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520"/>
              </a:lnSpc>
            </a:pPr>
            <a:r>
              <a:rPr lang="es-UY" spc="-5" dirty="0" err="1" smtClean="0"/>
              <a:t>Prof.N.Piazza</a:t>
            </a:r>
            <a:r>
              <a:rPr lang="es-UY" spc="-5" dirty="0" smtClean="0"/>
              <a:t> (tomado de aportes del Prof. L. </a:t>
            </a:r>
            <a:r>
              <a:rPr lang="es-UY" spc="-5" dirty="0" err="1" smtClean="0"/>
              <a:t>Carámbula</a:t>
            </a:r>
            <a:endParaRPr spc="-5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47700">
              <a:lnSpc>
                <a:spcPct val="100000"/>
              </a:lnSpc>
            </a:pPr>
            <a:r>
              <a:rPr dirty="0"/>
              <a:t>Pasaje a</a:t>
            </a:r>
            <a:r>
              <a:rPr spc="-85" dirty="0"/>
              <a:t> </a:t>
            </a:r>
            <a:r>
              <a:rPr spc="-5" dirty="0"/>
              <a:t>Tablas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57612" y="1980183"/>
            <a:ext cx="2463800" cy="9944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06705" indent="-294005">
              <a:lnSpc>
                <a:spcPct val="100000"/>
              </a:lnSpc>
              <a:buFont typeface="Arial"/>
              <a:buChar char="•"/>
              <a:tabLst>
                <a:tab pos="307340" algn="l"/>
              </a:tabLst>
            </a:pPr>
            <a:r>
              <a:rPr sz="3200" b="1" dirty="0">
                <a:latin typeface="Arial"/>
                <a:cs typeface="Arial"/>
              </a:rPr>
              <a:t>R</a:t>
            </a:r>
            <a:r>
              <a:rPr sz="3200" b="1" spc="-10" dirty="0">
                <a:latin typeface="Arial"/>
                <a:cs typeface="Arial"/>
              </a:rPr>
              <a:t>e</a:t>
            </a:r>
            <a:r>
              <a:rPr sz="3200" b="1" spc="-5" dirty="0">
                <a:latin typeface="Arial"/>
                <a:cs typeface="Arial"/>
              </a:rPr>
              <a:t>l</a:t>
            </a:r>
            <a:r>
              <a:rPr sz="3200" b="1" spc="-10" dirty="0">
                <a:latin typeface="Arial"/>
                <a:cs typeface="Arial"/>
              </a:rPr>
              <a:t>ac</a:t>
            </a:r>
            <a:r>
              <a:rPr sz="3200" b="1" spc="-5" dirty="0">
                <a:latin typeface="Arial"/>
                <a:cs typeface="Arial"/>
              </a:rPr>
              <a:t>i</a:t>
            </a:r>
            <a:r>
              <a:rPr sz="3200" b="1" spc="-15" dirty="0">
                <a:latin typeface="Arial"/>
                <a:cs typeface="Arial"/>
              </a:rPr>
              <a:t>o</a:t>
            </a:r>
            <a:r>
              <a:rPr sz="3200" b="1" spc="-5" dirty="0">
                <a:latin typeface="Arial"/>
                <a:cs typeface="Arial"/>
              </a:rPr>
              <a:t>n</a:t>
            </a:r>
            <a:r>
              <a:rPr sz="3200" b="1" spc="-10" dirty="0">
                <a:latin typeface="Arial"/>
                <a:cs typeface="Arial"/>
              </a:rPr>
              <a:t>e</a:t>
            </a:r>
            <a:r>
              <a:rPr sz="3200" b="1" dirty="0">
                <a:latin typeface="Arial"/>
                <a:cs typeface="Arial"/>
              </a:rPr>
              <a:t>s</a:t>
            </a:r>
            <a:endParaRPr sz="3200">
              <a:latin typeface="Arial"/>
              <a:cs typeface="Arial"/>
            </a:endParaRPr>
          </a:p>
          <a:p>
            <a:pPr marL="497205">
              <a:lnSpc>
                <a:spcPct val="100000"/>
              </a:lnSpc>
              <a:spcBef>
                <a:spcPts val="555"/>
              </a:spcBef>
            </a:pPr>
            <a:r>
              <a:rPr sz="2800" dirty="0">
                <a:latin typeface="Arial"/>
                <a:cs typeface="Arial"/>
              </a:rPr>
              <a:t>–Binarias</a:t>
            </a:r>
            <a:endParaRPr sz="2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642248" y="3050538"/>
            <a:ext cx="1076960" cy="4362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10" dirty="0">
                <a:latin typeface="Arial"/>
                <a:cs typeface="Arial"/>
              </a:rPr>
              <a:t>–N </a:t>
            </a:r>
            <a:r>
              <a:rPr sz="2800" spc="-5" dirty="0">
                <a:latin typeface="Arial"/>
                <a:cs typeface="Arial"/>
              </a:rPr>
              <a:t>a</a:t>
            </a:r>
            <a:r>
              <a:rPr sz="2800" spc="-10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1</a:t>
            </a:r>
            <a:endParaRPr sz="2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767216" y="3964938"/>
            <a:ext cx="3707765" cy="15601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5" dirty="0">
                <a:latin typeface="Times New Roman"/>
                <a:cs typeface="Times New Roman"/>
              </a:rPr>
              <a:t>A </a:t>
            </a:r>
            <a:r>
              <a:rPr sz="2800" dirty="0">
                <a:latin typeface="Times New Roman"/>
                <a:cs typeface="Times New Roman"/>
              </a:rPr>
              <a:t>(</a:t>
            </a:r>
            <a:r>
              <a:rPr sz="2800" b="1" u="heavy" dirty="0">
                <a:latin typeface="Times New Roman"/>
                <a:cs typeface="Times New Roman"/>
              </a:rPr>
              <a:t>A1</a:t>
            </a:r>
            <a:r>
              <a:rPr sz="2800" b="1" dirty="0">
                <a:latin typeface="Times New Roman"/>
                <a:cs typeface="Times New Roman"/>
              </a:rPr>
              <a:t>, </a:t>
            </a:r>
            <a:r>
              <a:rPr sz="2800" b="1" u="heavy" dirty="0">
                <a:latin typeface="Times New Roman"/>
                <a:cs typeface="Times New Roman"/>
              </a:rPr>
              <a:t>A2</a:t>
            </a:r>
            <a:r>
              <a:rPr sz="2800" dirty="0">
                <a:latin typeface="Times New Roman"/>
                <a:cs typeface="Times New Roman"/>
              </a:rPr>
              <a:t>,</a:t>
            </a:r>
            <a:r>
              <a:rPr sz="2800" spc="-9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A3)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85"/>
              </a:spcBef>
            </a:pPr>
            <a:r>
              <a:rPr sz="2800" spc="-5" dirty="0">
                <a:latin typeface="Times New Roman"/>
                <a:cs typeface="Times New Roman"/>
              </a:rPr>
              <a:t>B (</a:t>
            </a:r>
            <a:r>
              <a:rPr sz="2800" b="1" u="heavy" spc="-5" dirty="0">
                <a:latin typeface="Times New Roman"/>
                <a:cs typeface="Times New Roman"/>
              </a:rPr>
              <a:t>B1</a:t>
            </a:r>
            <a:r>
              <a:rPr sz="2800" b="1" spc="-5" dirty="0">
                <a:latin typeface="Times New Roman"/>
                <a:cs typeface="Times New Roman"/>
              </a:rPr>
              <a:t>,</a:t>
            </a:r>
            <a:r>
              <a:rPr sz="2800" b="1" spc="-10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B2)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sz="4000" spc="-5" dirty="0">
                <a:latin typeface="Times New Roman"/>
                <a:cs typeface="Times New Roman"/>
              </a:rPr>
              <a:t>A-B </a:t>
            </a:r>
            <a:r>
              <a:rPr sz="4000" dirty="0">
                <a:latin typeface="Times New Roman"/>
                <a:cs typeface="Times New Roman"/>
              </a:rPr>
              <a:t>(</a:t>
            </a:r>
            <a:r>
              <a:rPr sz="4000" b="1" u="heavy" dirty="0">
                <a:latin typeface="Times New Roman"/>
                <a:cs typeface="Times New Roman"/>
              </a:rPr>
              <a:t>A1, </a:t>
            </a:r>
            <a:r>
              <a:rPr sz="4000" b="1" u="heavy" spc="-5" dirty="0">
                <a:latin typeface="Times New Roman"/>
                <a:cs typeface="Times New Roman"/>
              </a:rPr>
              <a:t>A2</a:t>
            </a:r>
            <a:r>
              <a:rPr sz="4000" b="1" spc="-5" dirty="0">
                <a:latin typeface="Times New Roman"/>
                <a:cs typeface="Times New Roman"/>
              </a:rPr>
              <a:t>,</a:t>
            </a:r>
            <a:r>
              <a:rPr sz="4000" b="1" spc="-85" dirty="0">
                <a:latin typeface="Times New Roman"/>
                <a:cs typeface="Times New Roman"/>
              </a:rPr>
              <a:t> </a:t>
            </a:r>
            <a:r>
              <a:rPr sz="4000" b="1" spc="-5" dirty="0">
                <a:latin typeface="Times New Roman"/>
                <a:cs typeface="Times New Roman"/>
              </a:rPr>
              <a:t>B1</a:t>
            </a:r>
            <a:r>
              <a:rPr sz="4000" spc="-5" dirty="0">
                <a:latin typeface="Times New Roman"/>
                <a:cs typeface="Times New Roman"/>
              </a:rPr>
              <a:t>)</a:t>
            </a:r>
            <a:endParaRPr sz="4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691006" y="1978151"/>
            <a:ext cx="1066800" cy="609600"/>
          </a:xfrm>
          <a:custGeom>
            <a:avLst/>
            <a:gdLst/>
            <a:ahLst/>
            <a:cxnLst/>
            <a:rect l="l" t="t" r="r" b="b"/>
            <a:pathLst>
              <a:path w="1066800" h="609600">
                <a:moveTo>
                  <a:pt x="0" y="0"/>
                </a:moveTo>
                <a:lnTo>
                  <a:pt x="0" y="609599"/>
                </a:lnTo>
                <a:lnTo>
                  <a:pt x="1066799" y="609599"/>
                </a:lnTo>
                <a:lnTo>
                  <a:pt x="106679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805306" y="2583179"/>
            <a:ext cx="347980" cy="498475"/>
          </a:xfrm>
          <a:custGeom>
            <a:avLst/>
            <a:gdLst/>
            <a:ahLst/>
            <a:cxnLst/>
            <a:rect l="l" t="t" r="r" b="b"/>
            <a:pathLst>
              <a:path w="347979" h="498475">
                <a:moveTo>
                  <a:pt x="53993" y="428026"/>
                </a:moveTo>
                <a:lnTo>
                  <a:pt x="44195" y="423671"/>
                </a:lnTo>
                <a:lnTo>
                  <a:pt x="30479" y="423671"/>
                </a:lnTo>
                <a:lnTo>
                  <a:pt x="16763" y="429767"/>
                </a:lnTo>
                <a:lnTo>
                  <a:pt x="6095" y="440435"/>
                </a:lnTo>
                <a:lnTo>
                  <a:pt x="0" y="454151"/>
                </a:lnTo>
                <a:lnTo>
                  <a:pt x="0" y="469391"/>
                </a:lnTo>
                <a:lnTo>
                  <a:pt x="6095" y="483107"/>
                </a:lnTo>
                <a:lnTo>
                  <a:pt x="16763" y="493775"/>
                </a:lnTo>
                <a:lnTo>
                  <a:pt x="30479" y="498347"/>
                </a:lnTo>
                <a:lnTo>
                  <a:pt x="32003" y="498347"/>
                </a:lnTo>
                <a:lnTo>
                  <a:pt x="32003" y="461771"/>
                </a:lnTo>
                <a:lnTo>
                  <a:pt x="33527" y="458723"/>
                </a:lnTo>
                <a:lnTo>
                  <a:pt x="53993" y="428026"/>
                </a:lnTo>
                <a:close/>
              </a:path>
              <a:path w="347979" h="498475">
                <a:moveTo>
                  <a:pt x="61264" y="433120"/>
                </a:moveTo>
                <a:lnTo>
                  <a:pt x="57911" y="429767"/>
                </a:lnTo>
                <a:lnTo>
                  <a:pt x="53993" y="428026"/>
                </a:lnTo>
                <a:lnTo>
                  <a:pt x="33527" y="458723"/>
                </a:lnTo>
                <a:lnTo>
                  <a:pt x="32003" y="461771"/>
                </a:lnTo>
                <a:lnTo>
                  <a:pt x="35051" y="464819"/>
                </a:lnTo>
                <a:lnTo>
                  <a:pt x="38099" y="466343"/>
                </a:lnTo>
                <a:lnTo>
                  <a:pt x="41147" y="463295"/>
                </a:lnTo>
                <a:lnTo>
                  <a:pt x="61264" y="433120"/>
                </a:lnTo>
                <a:close/>
              </a:path>
              <a:path w="347979" h="498475">
                <a:moveTo>
                  <a:pt x="74675" y="467867"/>
                </a:moveTo>
                <a:lnTo>
                  <a:pt x="74675" y="454151"/>
                </a:lnTo>
                <a:lnTo>
                  <a:pt x="68579" y="440435"/>
                </a:lnTo>
                <a:lnTo>
                  <a:pt x="61264" y="433120"/>
                </a:lnTo>
                <a:lnTo>
                  <a:pt x="41147" y="463295"/>
                </a:lnTo>
                <a:lnTo>
                  <a:pt x="38099" y="466343"/>
                </a:lnTo>
                <a:lnTo>
                  <a:pt x="35051" y="464819"/>
                </a:lnTo>
                <a:lnTo>
                  <a:pt x="32003" y="461771"/>
                </a:lnTo>
                <a:lnTo>
                  <a:pt x="32003" y="498347"/>
                </a:lnTo>
                <a:lnTo>
                  <a:pt x="44195" y="498347"/>
                </a:lnTo>
                <a:lnTo>
                  <a:pt x="57911" y="493775"/>
                </a:lnTo>
                <a:lnTo>
                  <a:pt x="68579" y="483107"/>
                </a:lnTo>
                <a:lnTo>
                  <a:pt x="74675" y="467867"/>
                </a:lnTo>
                <a:close/>
              </a:path>
              <a:path w="347979" h="498475">
                <a:moveTo>
                  <a:pt x="347471" y="3047"/>
                </a:moveTo>
                <a:lnTo>
                  <a:pt x="344423" y="0"/>
                </a:lnTo>
                <a:lnTo>
                  <a:pt x="341375" y="0"/>
                </a:lnTo>
                <a:lnTo>
                  <a:pt x="338327" y="1523"/>
                </a:lnTo>
                <a:lnTo>
                  <a:pt x="53993" y="428026"/>
                </a:lnTo>
                <a:lnTo>
                  <a:pt x="57911" y="429767"/>
                </a:lnTo>
                <a:lnTo>
                  <a:pt x="61264" y="433120"/>
                </a:lnTo>
                <a:lnTo>
                  <a:pt x="345947" y="6095"/>
                </a:lnTo>
                <a:lnTo>
                  <a:pt x="347471" y="304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142109" y="2583179"/>
            <a:ext cx="119380" cy="498475"/>
          </a:xfrm>
          <a:custGeom>
            <a:avLst/>
            <a:gdLst/>
            <a:ahLst/>
            <a:cxnLst/>
            <a:rect l="l" t="t" r="r" b="b"/>
            <a:pathLst>
              <a:path w="119379" h="498475">
                <a:moveTo>
                  <a:pt x="80771" y="423671"/>
                </a:moveTo>
                <a:lnTo>
                  <a:pt x="10667" y="3047"/>
                </a:lnTo>
                <a:lnTo>
                  <a:pt x="7619" y="0"/>
                </a:lnTo>
                <a:lnTo>
                  <a:pt x="4571" y="0"/>
                </a:lnTo>
                <a:lnTo>
                  <a:pt x="1523" y="1523"/>
                </a:lnTo>
                <a:lnTo>
                  <a:pt x="0" y="4571"/>
                </a:lnTo>
                <a:lnTo>
                  <a:pt x="70182" y="425668"/>
                </a:lnTo>
                <a:lnTo>
                  <a:pt x="74675" y="423671"/>
                </a:lnTo>
                <a:lnTo>
                  <a:pt x="80771" y="423671"/>
                </a:lnTo>
                <a:close/>
              </a:path>
              <a:path w="119379" h="498475">
                <a:moveTo>
                  <a:pt x="86867" y="498347"/>
                </a:moveTo>
                <a:lnTo>
                  <a:pt x="86867" y="460247"/>
                </a:lnTo>
                <a:lnTo>
                  <a:pt x="85343" y="464819"/>
                </a:lnTo>
                <a:lnTo>
                  <a:pt x="82295" y="466343"/>
                </a:lnTo>
                <a:lnTo>
                  <a:pt x="79247" y="464819"/>
                </a:lnTo>
                <a:lnTo>
                  <a:pt x="76199" y="461771"/>
                </a:lnTo>
                <a:lnTo>
                  <a:pt x="70182" y="425668"/>
                </a:lnTo>
                <a:lnTo>
                  <a:pt x="60959" y="429767"/>
                </a:lnTo>
                <a:lnTo>
                  <a:pt x="50291" y="438911"/>
                </a:lnTo>
                <a:lnTo>
                  <a:pt x="44195" y="452627"/>
                </a:lnTo>
                <a:lnTo>
                  <a:pt x="44195" y="467867"/>
                </a:lnTo>
                <a:lnTo>
                  <a:pt x="48767" y="481583"/>
                </a:lnTo>
                <a:lnTo>
                  <a:pt x="59435" y="492251"/>
                </a:lnTo>
                <a:lnTo>
                  <a:pt x="73151" y="498347"/>
                </a:lnTo>
                <a:lnTo>
                  <a:pt x="86867" y="498347"/>
                </a:lnTo>
                <a:close/>
              </a:path>
              <a:path w="119379" h="498475">
                <a:moveTo>
                  <a:pt x="86867" y="460247"/>
                </a:moveTo>
                <a:lnTo>
                  <a:pt x="80771" y="423671"/>
                </a:lnTo>
                <a:lnTo>
                  <a:pt x="74675" y="423671"/>
                </a:lnTo>
                <a:lnTo>
                  <a:pt x="70182" y="425668"/>
                </a:lnTo>
                <a:lnTo>
                  <a:pt x="76199" y="461771"/>
                </a:lnTo>
                <a:lnTo>
                  <a:pt x="79247" y="464819"/>
                </a:lnTo>
                <a:lnTo>
                  <a:pt x="82295" y="466343"/>
                </a:lnTo>
                <a:lnTo>
                  <a:pt x="85343" y="464819"/>
                </a:lnTo>
                <a:lnTo>
                  <a:pt x="86867" y="460247"/>
                </a:lnTo>
                <a:close/>
              </a:path>
              <a:path w="119379" h="498475">
                <a:moveTo>
                  <a:pt x="118871" y="470915"/>
                </a:moveTo>
                <a:lnTo>
                  <a:pt x="118871" y="455675"/>
                </a:lnTo>
                <a:lnTo>
                  <a:pt x="114299" y="440435"/>
                </a:lnTo>
                <a:lnTo>
                  <a:pt x="103631" y="429767"/>
                </a:lnTo>
                <a:lnTo>
                  <a:pt x="89915" y="423671"/>
                </a:lnTo>
                <a:lnTo>
                  <a:pt x="80771" y="423671"/>
                </a:lnTo>
                <a:lnTo>
                  <a:pt x="86867" y="460247"/>
                </a:lnTo>
                <a:lnTo>
                  <a:pt x="86867" y="498347"/>
                </a:lnTo>
                <a:lnTo>
                  <a:pt x="88391" y="498347"/>
                </a:lnTo>
                <a:lnTo>
                  <a:pt x="102107" y="493775"/>
                </a:lnTo>
                <a:lnTo>
                  <a:pt x="112775" y="483107"/>
                </a:lnTo>
                <a:lnTo>
                  <a:pt x="118871" y="47091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143633" y="2583179"/>
            <a:ext cx="727075" cy="424180"/>
          </a:xfrm>
          <a:custGeom>
            <a:avLst/>
            <a:gdLst/>
            <a:ahLst/>
            <a:cxnLst/>
            <a:rect l="l" t="t" r="r" b="b"/>
            <a:pathLst>
              <a:path w="727075" h="424180">
                <a:moveTo>
                  <a:pt x="659891" y="363219"/>
                </a:moveTo>
                <a:lnTo>
                  <a:pt x="6095" y="0"/>
                </a:lnTo>
                <a:lnTo>
                  <a:pt x="3047" y="0"/>
                </a:lnTo>
                <a:lnTo>
                  <a:pt x="0" y="1523"/>
                </a:lnTo>
                <a:lnTo>
                  <a:pt x="0" y="6095"/>
                </a:lnTo>
                <a:lnTo>
                  <a:pt x="1523" y="7619"/>
                </a:lnTo>
                <a:lnTo>
                  <a:pt x="655605" y="370998"/>
                </a:lnTo>
                <a:lnTo>
                  <a:pt x="656843" y="367283"/>
                </a:lnTo>
                <a:lnTo>
                  <a:pt x="659891" y="363219"/>
                </a:lnTo>
                <a:close/>
              </a:path>
              <a:path w="727075" h="424180">
                <a:moveTo>
                  <a:pt x="694943" y="422655"/>
                </a:moveTo>
                <a:lnTo>
                  <a:pt x="694943" y="384047"/>
                </a:lnTo>
                <a:lnTo>
                  <a:pt x="693419" y="387095"/>
                </a:lnTo>
                <a:lnTo>
                  <a:pt x="690371" y="390143"/>
                </a:lnTo>
                <a:lnTo>
                  <a:pt x="687323" y="388619"/>
                </a:lnTo>
                <a:lnTo>
                  <a:pt x="655605" y="370998"/>
                </a:lnTo>
                <a:lnTo>
                  <a:pt x="652271" y="380999"/>
                </a:lnTo>
                <a:lnTo>
                  <a:pt x="652271" y="396239"/>
                </a:lnTo>
                <a:lnTo>
                  <a:pt x="659891" y="408431"/>
                </a:lnTo>
                <a:lnTo>
                  <a:pt x="670559" y="419099"/>
                </a:lnTo>
                <a:lnTo>
                  <a:pt x="685799" y="423671"/>
                </a:lnTo>
                <a:lnTo>
                  <a:pt x="694943" y="422655"/>
                </a:lnTo>
                <a:close/>
              </a:path>
              <a:path w="727075" h="424180">
                <a:moveTo>
                  <a:pt x="694943" y="384047"/>
                </a:moveTo>
                <a:lnTo>
                  <a:pt x="691895" y="380999"/>
                </a:lnTo>
                <a:lnTo>
                  <a:pt x="659891" y="363219"/>
                </a:lnTo>
                <a:lnTo>
                  <a:pt x="656843" y="367283"/>
                </a:lnTo>
                <a:lnTo>
                  <a:pt x="655605" y="370998"/>
                </a:lnTo>
                <a:lnTo>
                  <a:pt x="687323" y="388619"/>
                </a:lnTo>
                <a:lnTo>
                  <a:pt x="690371" y="390143"/>
                </a:lnTo>
                <a:lnTo>
                  <a:pt x="693419" y="387095"/>
                </a:lnTo>
                <a:lnTo>
                  <a:pt x="694943" y="384047"/>
                </a:lnTo>
                <a:close/>
              </a:path>
              <a:path w="727075" h="424180">
                <a:moveTo>
                  <a:pt x="726947" y="388619"/>
                </a:moveTo>
                <a:lnTo>
                  <a:pt x="726947" y="374903"/>
                </a:lnTo>
                <a:lnTo>
                  <a:pt x="719327" y="361187"/>
                </a:lnTo>
                <a:lnTo>
                  <a:pt x="708659" y="352043"/>
                </a:lnTo>
                <a:lnTo>
                  <a:pt x="693419" y="347471"/>
                </a:lnTo>
                <a:lnTo>
                  <a:pt x="679703" y="348995"/>
                </a:lnTo>
                <a:lnTo>
                  <a:pt x="665987" y="355091"/>
                </a:lnTo>
                <a:lnTo>
                  <a:pt x="659891" y="363219"/>
                </a:lnTo>
                <a:lnTo>
                  <a:pt x="691895" y="380999"/>
                </a:lnTo>
                <a:lnTo>
                  <a:pt x="694943" y="384047"/>
                </a:lnTo>
                <a:lnTo>
                  <a:pt x="694943" y="422655"/>
                </a:lnTo>
                <a:lnTo>
                  <a:pt x="699515" y="422147"/>
                </a:lnTo>
                <a:lnTo>
                  <a:pt x="713231" y="414527"/>
                </a:lnTo>
                <a:lnTo>
                  <a:pt x="722375" y="403859"/>
                </a:lnTo>
                <a:lnTo>
                  <a:pt x="726947" y="38861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3509148" y="3003802"/>
            <a:ext cx="1068070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682625" algn="l"/>
              </a:tabLst>
            </a:pPr>
            <a:r>
              <a:rPr sz="2400" b="1" u="heavy" spc="-10" dirty="0">
                <a:latin typeface="Times New Roman"/>
                <a:cs typeface="Times New Roman"/>
              </a:rPr>
              <a:t>A</a:t>
            </a:r>
            <a:r>
              <a:rPr sz="2400" b="1" u="heavy" dirty="0">
                <a:latin typeface="Times New Roman"/>
                <a:cs typeface="Times New Roman"/>
              </a:rPr>
              <a:t>1</a:t>
            </a:r>
            <a:r>
              <a:rPr sz="2400" b="1" dirty="0">
                <a:latin typeface="Times New Roman"/>
                <a:cs typeface="Times New Roman"/>
              </a:rPr>
              <a:t>	</a:t>
            </a:r>
            <a:r>
              <a:rPr sz="2400" b="1" u="heavy" spc="-10" dirty="0">
                <a:latin typeface="Times New Roman"/>
                <a:cs typeface="Times New Roman"/>
              </a:rPr>
              <a:t>A</a:t>
            </a:r>
            <a:r>
              <a:rPr sz="2400" b="1" u="heavy" dirty="0">
                <a:latin typeface="Times New Roman"/>
                <a:cs typeface="Times New Roman"/>
              </a:rPr>
              <a:t>2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12751" y="2775202"/>
            <a:ext cx="397510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spc="-10" dirty="0">
                <a:latin typeface="Times New Roman"/>
                <a:cs typeface="Times New Roman"/>
              </a:rPr>
              <a:t>A</a:t>
            </a:r>
            <a:r>
              <a:rPr sz="2400" dirty="0">
                <a:latin typeface="Times New Roman"/>
                <a:cs typeface="Times New Roman"/>
              </a:rPr>
              <a:t>3</a:t>
            </a:r>
            <a:endParaRPr sz="2400">
              <a:latin typeface="Times New Roman"/>
              <a:cs typeface="Times New Roman"/>
            </a:endParaRPr>
          </a:p>
        </p:txBody>
      </p:sp>
      <p:graphicFrame>
        <p:nvGraphicFramePr>
          <p:cNvPr id="12" name="object 12"/>
          <p:cNvGraphicFramePr>
            <a:graphicFrameLocks noGrp="1"/>
          </p:cNvGraphicFramePr>
          <p:nvPr/>
        </p:nvGraphicFramePr>
        <p:xfrm>
          <a:off x="3686243" y="1973389"/>
          <a:ext cx="2461258" cy="7467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66799"/>
                <a:gridCol w="1394459"/>
              </a:tblGrid>
              <a:tr h="380999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35"/>
                        </a:spcBef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A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4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31140">
                        <a:lnSpc>
                          <a:spcPts val="2555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N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4">
                      <a:solidFill>
                        <a:srgbClr val="000000"/>
                      </a:solidFill>
                      <a:prstDash val="solid"/>
                    </a:lnL>
                    <a:lnB w="9524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859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4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4">
                      <a:solidFill>
                        <a:srgbClr val="000000"/>
                      </a:solidFill>
                      <a:prstDash val="solid"/>
                    </a:lnL>
                    <a:lnT w="9524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  <p:sp>
        <p:nvSpPr>
          <p:cNvPr id="13" name="object 13"/>
          <p:cNvSpPr/>
          <p:nvPr/>
        </p:nvSpPr>
        <p:spPr>
          <a:xfrm>
            <a:off x="8682105" y="2583179"/>
            <a:ext cx="347980" cy="498475"/>
          </a:xfrm>
          <a:custGeom>
            <a:avLst/>
            <a:gdLst/>
            <a:ahLst/>
            <a:cxnLst/>
            <a:rect l="l" t="t" r="r" b="b"/>
            <a:pathLst>
              <a:path w="347979" h="498475">
                <a:moveTo>
                  <a:pt x="53993" y="428026"/>
                </a:moveTo>
                <a:lnTo>
                  <a:pt x="44195" y="423671"/>
                </a:lnTo>
                <a:lnTo>
                  <a:pt x="30479" y="423671"/>
                </a:lnTo>
                <a:lnTo>
                  <a:pt x="16763" y="429767"/>
                </a:lnTo>
                <a:lnTo>
                  <a:pt x="6095" y="440435"/>
                </a:lnTo>
                <a:lnTo>
                  <a:pt x="0" y="454151"/>
                </a:lnTo>
                <a:lnTo>
                  <a:pt x="0" y="469391"/>
                </a:lnTo>
                <a:lnTo>
                  <a:pt x="6095" y="483107"/>
                </a:lnTo>
                <a:lnTo>
                  <a:pt x="16763" y="493775"/>
                </a:lnTo>
                <a:lnTo>
                  <a:pt x="30479" y="498347"/>
                </a:lnTo>
                <a:lnTo>
                  <a:pt x="32003" y="498347"/>
                </a:lnTo>
                <a:lnTo>
                  <a:pt x="32003" y="461771"/>
                </a:lnTo>
                <a:lnTo>
                  <a:pt x="33527" y="458723"/>
                </a:lnTo>
                <a:lnTo>
                  <a:pt x="53993" y="428026"/>
                </a:lnTo>
                <a:close/>
              </a:path>
              <a:path w="347979" h="498475">
                <a:moveTo>
                  <a:pt x="61264" y="433120"/>
                </a:moveTo>
                <a:lnTo>
                  <a:pt x="57911" y="429767"/>
                </a:lnTo>
                <a:lnTo>
                  <a:pt x="53993" y="428026"/>
                </a:lnTo>
                <a:lnTo>
                  <a:pt x="33527" y="458723"/>
                </a:lnTo>
                <a:lnTo>
                  <a:pt x="32003" y="461771"/>
                </a:lnTo>
                <a:lnTo>
                  <a:pt x="35051" y="464819"/>
                </a:lnTo>
                <a:lnTo>
                  <a:pt x="38099" y="466343"/>
                </a:lnTo>
                <a:lnTo>
                  <a:pt x="41147" y="463295"/>
                </a:lnTo>
                <a:lnTo>
                  <a:pt x="61264" y="433120"/>
                </a:lnTo>
                <a:close/>
              </a:path>
              <a:path w="347979" h="498475">
                <a:moveTo>
                  <a:pt x="74675" y="467867"/>
                </a:moveTo>
                <a:lnTo>
                  <a:pt x="74675" y="454151"/>
                </a:lnTo>
                <a:lnTo>
                  <a:pt x="68579" y="440435"/>
                </a:lnTo>
                <a:lnTo>
                  <a:pt x="61264" y="433120"/>
                </a:lnTo>
                <a:lnTo>
                  <a:pt x="41147" y="463295"/>
                </a:lnTo>
                <a:lnTo>
                  <a:pt x="38099" y="466343"/>
                </a:lnTo>
                <a:lnTo>
                  <a:pt x="35051" y="464819"/>
                </a:lnTo>
                <a:lnTo>
                  <a:pt x="32003" y="461771"/>
                </a:lnTo>
                <a:lnTo>
                  <a:pt x="32003" y="498347"/>
                </a:lnTo>
                <a:lnTo>
                  <a:pt x="44195" y="498347"/>
                </a:lnTo>
                <a:lnTo>
                  <a:pt x="57911" y="493775"/>
                </a:lnTo>
                <a:lnTo>
                  <a:pt x="68579" y="483107"/>
                </a:lnTo>
                <a:lnTo>
                  <a:pt x="74675" y="467867"/>
                </a:lnTo>
                <a:close/>
              </a:path>
              <a:path w="347979" h="498475">
                <a:moveTo>
                  <a:pt x="347471" y="3047"/>
                </a:moveTo>
                <a:lnTo>
                  <a:pt x="344423" y="0"/>
                </a:lnTo>
                <a:lnTo>
                  <a:pt x="341375" y="0"/>
                </a:lnTo>
                <a:lnTo>
                  <a:pt x="338327" y="1523"/>
                </a:lnTo>
                <a:lnTo>
                  <a:pt x="53993" y="428026"/>
                </a:lnTo>
                <a:lnTo>
                  <a:pt x="57911" y="429767"/>
                </a:lnTo>
                <a:lnTo>
                  <a:pt x="61264" y="433120"/>
                </a:lnTo>
                <a:lnTo>
                  <a:pt x="345947" y="6095"/>
                </a:lnTo>
                <a:lnTo>
                  <a:pt x="347471" y="304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9018909" y="2583179"/>
            <a:ext cx="119380" cy="498475"/>
          </a:xfrm>
          <a:custGeom>
            <a:avLst/>
            <a:gdLst/>
            <a:ahLst/>
            <a:cxnLst/>
            <a:rect l="l" t="t" r="r" b="b"/>
            <a:pathLst>
              <a:path w="119379" h="498475">
                <a:moveTo>
                  <a:pt x="80771" y="423671"/>
                </a:moveTo>
                <a:lnTo>
                  <a:pt x="10667" y="3047"/>
                </a:lnTo>
                <a:lnTo>
                  <a:pt x="7619" y="0"/>
                </a:lnTo>
                <a:lnTo>
                  <a:pt x="4571" y="0"/>
                </a:lnTo>
                <a:lnTo>
                  <a:pt x="1523" y="1523"/>
                </a:lnTo>
                <a:lnTo>
                  <a:pt x="0" y="4571"/>
                </a:lnTo>
                <a:lnTo>
                  <a:pt x="70182" y="425668"/>
                </a:lnTo>
                <a:lnTo>
                  <a:pt x="74675" y="423671"/>
                </a:lnTo>
                <a:lnTo>
                  <a:pt x="80771" y="423671"/>
                </a:lnTo>
                <a:close/>
              </a:path>
              <a:path w="119379" h="498475">
                <a:moveTo>
                  <a:pt x="86867" y="498347"/>
                </a:moveTo>
                <a:lnTo>
                  <a:pt x="86867" y="460247"/>
                </a:lnTo>
                <a:lnTo>
                  <a:pt x="85343" y="464819"/>
                </a:lnTo>
                <a:lnTo>
                  <a:pt x="82295" y="466343"/>
                </a:lnTo>
                <a:lnTo>
                  <a:pt x="79247" y="464819"/>
                </a:lnTo>
                <a:lnTo>
                  <a:pt x="76199" y="461771"/>
                </a:lnTo>
                <a:lnTo>
                  <a:pt x="70182" y="425668"/>
                </a:lnTo>
                <a:lnTo>
                  <a:pt x="60959" y="429767"/>
                </a:lnTo>
                <a:lnTo>
                  <a:pt x="50291" y="438911"/>
                </a:lnTo>
                <a:lnTo>
                  <a:pt x="44195" y="452627"/>
                </a:lnTo>
                <a:lnTo>
                  <a:pt x="44195" y="467867"/>
                </a:lnTo>
                <a:lnTo>
                  <a:pt x="48767" y="481583"/>
                </a:lnTo>
                <a:lnTo>
                  <a:pt x="59435" y="492251"/>
                </a:lnTo>
                <a:lnTo>
                  <a:pt x="73151" y="498347"/>
                </a:lnTo>
                <a:lnTo>
                  <a:pt x="86867" y="498347"/>
                </a:lnTo>
                <a:close/>
              </a:path>
              <a:path w="119379" h="498475">
                <a:moveTo>
                  <a:pt x="86867" y="460247"/>
                </a:moveTo>
                <a:lnTo>
                  <a:pt x="80771" y="423671"/>
                </a:lnTo>
                <a:lnTo>
                  <a:pt x="74675" y="423671"/>
                </a:lnTo>
                <a:lnTo>
                  <a:pt x="70182" y="425668"/>
                </a:lnTo>
                <a:lnTo>
                  <a:pt x="76199" y="461771"/>
                </a:lnTo>
                <a:lnTo>
                  <a:pt x="79247" y="464819"/>
                </a:lnTo>
                <a:lnTo>
                  <a:pt x="82295" y="466343"/>
                </a:lnTo>
                <a:lnTo>
                  <a:pt x="85343" y="464819"/>
                </a:lnTo>
                <a:lnTo>
                  <a:pt x="86867" y="460247"/>
                </a:lnTo>
                <a:close/>
              </a:path>
              <a:path w="119379" h="498475">
                <a:moveTo>
                  <a:pt x="118871" y="470915"/>
                </a:moveTo>
                <a:lnTo>
                  <a:pt x="118871" y="455675"/>
                </a:lnTo>
                <a:lnTo>
                  <a:pt x="114299" y="440435"/>
                </a:lnTo>
                <a:lnTo>
                  <a:pt x="103631" y="429767"/>
                </a:lnTo>
                <a:lnTo>
                  <a:pt x="89915" y="423671"/>
                </a:lnTo>
                <a:lnTo>
                  <a:pt x="80771" y="423671"/>
                </a:lnTo>
                <a:lnTo>
                  <a:pt x="86867" y="460247"/>
                </a:lnTo>
                <a:lnTo>
                  <a:pt x="86867" y="498347"/>
                </a:lnTo>
                <a:lnTo>
                  <a:pt x="88391" y="498347"/>
                </a:lnTo>
                <a:lnTo>
                  <a:pt x="102107" y="493775"/>
                </a:lnTo>
                <a:lnTo>
                  <a:pt x="112775" y="483107"/>
                </a:lnTo>
                <a:lnTo>
                  <a:pt x="118871" y="47091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8305174" y="2948938"/>
            <a:ext cx="381000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b="1" u="heavy" spc="-10" dirty="0">
                <a:latin typeface="Times New Roman"/>
                <a:cs typeface="Times New Roman"/>
              </a:rPr>
              <a:t>B</a:t>
            </a:r>
            <a:r>
              <a:rPr sz="2400" b="1" u="heavy" dirty="0">
                <a:latin typeface="Times New Roman"/>
                <a:cs typeface="Times New Roman"/>
              </a:rPr>
              <a:t>1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9134230" y="3020566"/>
            <a:ext cx="381000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spc="-10" dirty="0">
                <a:latin typeface="Times New Roman"/>
                <a:cs typeface="Times New Roman"/>
              </a:rPr>
              <a:t>B</a:t>
            </a:r>
            <a:r>
              <a:rPr sz="2400" dirty="0">
                <a:latin typeface="Times New Roman"/>
                <a:cs typeface="Times New Roman"/>
              </a:rPr>
              <a:t>2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8383402" y="1978151"/>
            <a:ext cx="1066800" cy="609600"/>
          </a:xfrm>
          <a:custGeom>
            <a:avLst/>
            <a:gdLst/>
            <a:ahLst/>
            <a:cxnLst/>
            <a:rect l="l" t="t" r="r" b="b"/>
            <a:pathLst>
              <a:path w="1066800" h="609600">
                <a:moveTo>
                  <a:pt x="0" y="0"/>
                </a:moveTo>
                <a:lnTo>
                  <a:pt x="0" y="609599"/>
                </a:lnTo>
                <a:lnTo>
                  <a:pt x="1066799" y="609599"/>
                </a:lnTo>
                <a:lnTo>
                  <a:pt x="106679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18" name="object 18"/>
          <p:cNvGraphicFramePr>
            <a:graphicFrameLocks noGrp="1"/>
          </p:cNvGraphicFramePr>
          <p:nvPr/>
        </p:nvGraphicFramePr>
        <p:xfrm>
          <a:off x="7464239" y="1973389"/>
          <a:ext cx="1981198" cy="7467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14399"/>
                <a:gridCol w="1066799"/>
              </a:tblGrid>
              <a:tr h="380999">
                <a:tc>
                  <a:txBody>
                    <a:bodyPr/>
                    <a:lstStyle/>
                    <a:p>
                      <a:pPr marR="124460" algn="r">
                        <a:lnSpc>
                          <a:spcPts val="2555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1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9524">
                      <a:solidFill>
                        <a:srgbClr val="000000"/>
                      </a:solidFill>
                      <a:prstDash val="solid"/>
                    </a:lnR>
                    <a:lnB w="9524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35"/>
                        </a:spcBef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B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4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228599">
                <a:tc>
                  <a:txBody>
                    <a:bodyPr/>
                    <a:lstStyle/>
                    <a:p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9524">
                      <a:solidFill>
                        <a:srgbClr val="000000"/>
                      </a:solidFill>
                      <a:prstDash val="solid"/>
                    </a:lnR>
                    <a:lnT w="9524">
                      <a:solidFill>
                        <a:srgbClr val="000000"/>
                      </a:solidFill>
                      <a:prstDash val="solid"/>
                    </a:lnT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4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9" name="object 19"/>
          <p:cNvSpPr/>
          <p:nvPr/>
        </p:nvSpPr>
        <p:spPr>
          <a:xfrm>
            <a:off x="6097401" y="2054351"/>
            <a:ext cx="1371600" cy="609600"/>
          </a:xfrm>
          <a:custGeom>
            <a:avLst/>
            <a:gdLst/>
            <a:ahLst/>
            <a:cxnLst/>
            <a:rect l="l" t="t" r="r" b="b"/>
            <a:pathLst>
              <a:path w="1371600" h="609600">
                <a:moveTo>
                  <a:pt x="1371599" y="304799"/>
                </a:moveTo>
                <a:lnTo>
                  <a:pt x="685799" y="0"/>
                </a:lnTo>
                <a:lnTo>
                  <a:pt x="0" y="304799"/>
                </a:lnTo>
                <a:lnTo>
                  <a:pt x="685799" y="609599"/>
                </a:lnTo>
                <a:lnTo>
                  <a:pt x="1371599" y="3047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097401" y="2054351"/>
            <a:ext cx="1371600" cy="609600"/>
          </a:xfrm>
          <a:custGeom>
            <a:avLst/>
            <a:gdLst/>
            <a:ahLst/>
            <a:cxnLst/>
            <a:rect l="l" t="t" r="r" b="b"/>
            <a:pathLst>
              <a:path w="1371600" h="609600">
                <a:moveTo>
                  <a:pt x="685799" y="0"/>
                </a:moveTo>
                <a:lnTo>
                  <a:pt x="0" y="304799"/>
                </a:lnTo>
                <a:lnTo>
                  <a:pt x="685799" y="609599"/>
                </a:lnTo>
                <a:lnTo>
                  <a:pt x="1371599" y="304799"/>
                </a:lnTo>
                <a:lnTo>
                  <a:pt x="685799" y="0"/>
                </a:lnTo>
                <a:close/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6508378" y="2165603"/>
            <a:ext cx="550545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spc="-10" dirty="0">
                <a:latin typeface="Times New Roman"/>
                <a:cs typeface="Times New Roman"/>
              </a:rPr>
              <a:t>A</a:t>
            </a:r>
            <a:r>
              <a:rPr sz="2400" dirty="0">
                <a:latin typeface="Times New Roman"/>
                <a:cs typeface="Times New Roman"/>
              </a:rPr>
              <a:t>-B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5634106" y="3489959"/>
            <a:ext cx="3810000" cy="3027045"/>
          </a:xfrm>
          <a:custGeom>
            <a:avLst/>
            <a:gdLst/>
            <a:ahLst/>
            <a:cxnLst/>
            <a:rect l="l" t="t" r="r" b="b"/>
            <a:pathLst>
              <a:path w="3810000" h="3027045">
                <a:moveTo>
                  <a:pt x="0" y="0"/>
                </a:moveTo>
                <a:lnTo>
                  <a:pt x="0" y="3026663"/>
                </a:lnTo>
                <a:lnTo>
                  <a:pt x="3809999" y="3026663"/>
                </a:lnTo>
                <a:lnTo>
                  <a:pt x="3809999" y="0"/>
                </a:lnTo>
                <a:lnTo>
                  <a:pt x="0" y="0"/>
                </a:lnTo>
                <a:close/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5730123" y="3527530"/>
            <a:ext cx="3617595" cy="29222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99900"/>
              </a:lnSpc>
            </a:pPr>
            <a:r>
              <a:rPr sz="3200" spc="-5" dirty="0">
                <a:latin typeface="Times New Roman"/>
                <a:cs typeface="Times New Roman"/>
              </a:rPr>
              <a:t>Si no hay totalidad,  </a:t>
            </a:r>
            <a:r>
              <a:rPr sz="3200" dirty="0">
                <a:latin typeface="Times New Roman"/>
                <a:cs typeface="Times New Roman"/>
              </a:rPr>
              <a:t>hay que </a:t>
            </a:r>
            <a:r>
              <a:rPr sz="3200" spc="-5" dirty="0">
                <a:latin typeface="Times New Roman"/>
                <a:cs typeface="Times New Roman"/>
              </a:rPr>
              <a:t>representar la  relación </a:t>
            </a:r>
            <a:r>
              <a:rPr sz="3200" dirty="0">
                <a:latin typeface="Times New Roman"/>
                <a:cs typeface="Times New Roman"/>
              </a:rPr>
              <a:t>mediante una  tabla </a:t>
            </a:r>
            <a:r>
              <a:rPr sz="3200" spc="-5" dirty="0">
                <a:latin typeface="Times New Roman"/>
                <a:cs typeface="Times New Roman"/>
              </a:rPr>
              <a:t>porque </a:t>
            </a:r>
            <a:r>
              <a:rPr sz="3200" spc="5" dirty="0">
                <a:latin typeface="Times New Roman"/>
                <a:cs typeface="Times New Roman"/>
              </a:rPr>
              <a:t>no </a:t>
            </a:r>
            <a:r>
              <a:rPr sz="3200" spc="-5" dirty="0">
                <a:latin typeface="Times New Roman"/>
                <a:cs typeface="Times New Roman"/>
              </a:rPr>
              <a:t>todos  </a:t>
            </a:r>
            <a:r>
              <a:rPr sz="3200" dirty="0">
                <a:latin typeface="Times New Roman"/>
                <a:cs typeface="Times New Roman"/>
              </a:rPr>
              <a:t>los </a:t>
            </a:r>
            <a:r>
              <a:rPr sz="3200" b="1" dirty="0">
                <a:latin typeface="Times New Roman"/>
                <a:cs typeface="Times New Roman"/>
              </a:rPr>
              <a:t>A </a:t>
            </a:r>
            <a:r>
              <a:rPr sz="3200" dirty="0">
                <a:latin typeface="Times New Roman"/>
                <a:cs typeface="Times New Roman"/>
              </a:rPr>
              <a:t>se </a:t>
            </a:r>
            <a:r>
              <a:rPr sz="3200" spc="-5" dirty="0">
                <a:latin typeface="Times New Roman"/>
                <a:cs typeface="Times New Roman"/>
              </a:rPr>
              <a:t>relacionan  con los</a:t>
            </a:r>
            <a:r>
              <a:rPr sz="3200" spc="-65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B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 txBox="1">
            <a:spLocks noGrp="1"/>
          </p:cNvSpPr>
          <p:nvPr>
            <p:ph type="ftr" sz="quarter" idx="5"/>
          </p:nvPr>
        </p:nvSpPr>
        <p:spPr>
          <a:xfrm>
            <a:off x="3060700" y="6601752"/>
            <a:ext cx="6284095" cy="1923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520"/>
              </a:lnSpc>
            </a:pPr>
            <a:r>
              <a:rPr lang="es-UY" spc="-5" dirty="0" err="1" smtClean="0"/>
              <a:t>Prof.N.Piazza</a:t>
            </a:r>
            <a:r>
              <a:rPr lang="es-UY" spc="-5" dirty="0" smtClean="0"/>
              <a:t> (tomado de aportes del Prof. L. </a:t>
            </a:r>
            <a:r>
              <a:rPr lang="es-UY" spc="-5" dirty="0" err="1" smtClean="0"/>
              <a:t>Carámbula</a:t>
            </a:r>
            <a:endParaRPr spc="-5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47700">
              <a:lnSpc>
                <a:spcPct val="100000"/>
              </a:lnSpc>
            </a:pPr>
            <a:r>
              <a:rPr dirty="0"/>
              <a:t>Pasaje a</a:t>
            </a:r>
            <a:r>
              <a:rPr spc="-85" dirty="0"/>
              <a:t> </a:t>
            </a:r>
            <a:r>
              <a:rPr spc="-5" dirty="0"/>
              <a:t>Tablas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57612" y="1980183"/>
            <a:ext cx="2463800" cy="9944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06705" indent="-294005">
              <a:lnSpc>
                <a:spcPct val="100000"/>
              </a:lnSpc>
              <a:buFont typeface="Arial"/>
              <a:buChar char="•"/>
              <a:tabLst>
                <a:tab pos="307340" algn="l"/>
              </a:tabLst>
            </a:pPr>
            <a:r>
              <a:rPr sz="3200" b="1" dirty="0">
                <a:latin typeface="Arial"/>
                <a:cs typeface="Arial"/>
              </a:rPr>
              <a:t>R</a:t>
            </a:r>
            <a:r>
              <a:rPr sz="3200" b="1" spc="-10" dirty="0">
                <a:latin typeface="Arial"/>
                <a:cs typeface="Arial"/>
              </a:rPr>
              <a:t>e</a:t>
            </a:r>
            <a:r>
              <a:rPr sz="3200" b="1" spc="-5" dirty="0">
                <a:latin typeface="Arial"/>
                <a:cs typeface="Arial"/>
              </a:rPr>
              <a:t>l</a:t>
            </a:r>
            <a:r>
              <a:rPr sz="3200" b="1" spc="-10" dirty="0">
                <a:latin typeface="Arial"/>
                <a:cs typeface="Arial"/>
              </a:rPr>
              <a:t>ac</a:t>
            </a:r>
            <a:r>
              <a:rPr sz="3200" b="1" spc="-5" dirty="0">
                <a:latin typeface="Arial"/>
                <a:cs typeface="Arial"/>
              </a:rPr>
              <a:t>i</a:t>
            </a:r>
            <a:r>
              <a:rPr sz="3200" b="1" spc="-15" dirty="0">
                <a:latin typeface="Arial"/>
                <a:cs typeface="Arial"/>
              </a:rPr>
              <a:t>o</a:t>
            </a:r>
            <a:r>
              <a:rPr sz="3200" b="1" spc="-5" dirty="0">
                <a:latin typeface="Arial"/>
                <a:cs typeface="Arial"/>
              </a:rPr>
              <a:t>n</a:t>
            </a:r>
            <a:r>
              <a:rPr sz="3200" b="1" spc="-10" dirty="0">
                <a:latin typeface="Arial"/>
                <a:cs typeface="Arial"/>
              </a:rPr>
              <a:t>e</a:t>
            </a:r>
            <a:r>
              <a:rPr sz="3200" b="1" dirty="0">
                <a:latin typeface="Arial"/>
                <a:cs typeface="Arial"/>
              </a:rPr>
              <a:t>s</a:t>
            </a:r>
            <a:endParaRPr sz="3200">
              <a:latin typeface="Arial"/>
              <a:cs typeface="Arial"/>
            </a:endParaRPr>
          </a:p>
          <a:p>
            <a:pPr marL="497205">
              <a:lnSpc>
                <a:spcPct val="100000"/>
              </a:lnSpc>
              <a:spcBef>
                <a:spcPts val="555"/>
              </a:spcBef>
            </a:pPr>
            <a:r>
              <a:rPr sz="2800" dirty="0">
                <a:latin typeface="Arial"/>
                <a:cs typeface="Arial"/>
              </a:rPr>
              <a:t>–Binarias</a:t>
            </a:r>
            <a:endParaRPr sz="2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642248" y="3050538"/>
            <a:ext cx="1077595" cy="4362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10" dirty="0">
                <a:latin typeface="Arial"/>
                <a:cs typeface="Arial"/>
              </a:rPr>
              <a:t>–1 </a:t>
            </a:r>
            <a:r>
              <a:rPr sz="2800" spc="-5" dirty="0">
                <a:latin typeface="Arial"/>
                <a:cs typeface="Arial"/>
              </a:rPr>
              <a:t>a</a:t>
            </a:r>
            <a:r>
              <a:rPr sz="2800" spc="-9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N</a:t>
            </a:r>
            <a:endParaRPr sz="2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843416" y="4041138"/>
            <a:ext cx="3707765" cy="15601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5" dirty="0">
                <a:latin typeface="Times New Roman"/>
                <a:cs typeface="Times New Roman"/>
              </a:rPr>
              <a:t>A </a:t>
            </a:r>
            <a:r>
              <a:rPr sz="2800" dirty="0">
                <a:latin typeface="Times New Roman"/>
                <a:cs typeface="Times New Roman"/>
              </a:rPr>
              <a:t>(</a:t>
            </a:r>
            <a:r>
              <a:rPr sz="2800" b="1" u="heavy" dirty="0">
                <a:latin typeface="Times New Roman"/>
                <a:cs typeface="Times New Roman"/>
              </a:rPr>
              <a:t>A1</a:t>
            </a:r>
            <a:r>
              <a:rPr sz="2800" b="1" dirty="0">
                <a:latin typeface="Times New Roman"/>
                <a:cs typeface="Times New Roman"/>
              </a:rPr>
              <a:t>, </a:t>
            </a:r>
            <a:r>
              <a:rPr sz="2800" b="1" u="heavy" dirty="0">
                <a:latin typeface="Times New Roman"/>
                <a:cs typeface="Times New Roman"/>
              </a:rPr>
              <a:t>A2</a:t>
            </a:r>
            <a:r>
              <a:rPr sz="2800" dirty="0">
                <a:latin typeface="Times New Roman"/>
                <a:cs typeface="Times New Roman"/>
              </a:rPr>
              <a:t>,</a:t>
            </a:r>
            <a:r>
              <a:rPr sz="2800" spc="-9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A3)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85"/>
              </a:spcBef>
            </a:pPr>
            <a:r>
              <a:rPr sz="2800" spc="-5" dirty="0">
                <a:latin typeface="Times New Roman"/>
                <a:cs typeface="Times New Roman"/>
              </a:rPr>
              <a:t>B (</a:t>
            </a:r>
            <a:r>
              <a:rPr sz="2800" b="1" u="heavy" spc="-5" dirty="0">
                <a:latin typeface="Times New Roman"/>
                <a:cs typeface="Times New Roman"/>
              </a:rPr>
              <a:t>B1</a:t>
            </a:r>
            <a:r>
              <a:rPr sz="2800" b="1" spc="-5" dirty="0">
                <a:latin typeface="Times New Roman"/>
                <a:cs typeface="Times New Roman"/>
              </a:rPr>
              <a:t>,</a:t>
            </a:r>
            <a:r>
              <a:rPr sz="2800" b="1" spc="-10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B2)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sz="4000" spc="-5" dirty="0">
                <a:latin typeface="Times New Roman"/>
                <a:cs typeface="Times New Roman"/>
              </a:rPr>
              <a:t>A-B </a:t>
            </a:r>
            <a:r>
              <a:rPr sz="4000" dirty="0">
                <a:latin typeface="Times New Roman"/>
                <a:cs typeface="Times New Roman"/>
              </a:rPr>
              <a:t>(</a:t>
            </a:r>
            <a:r>
              <a:rPr sz="4000" b="1" u="heavy" dirty="0">
                <a:latin typeface="Times New Roman"/>
                <a:cs typeface="Times New Roman"/>
              </a:rPr>
              <a:t>B1</a:t>
            </a:r>
            <a:r>
              <a:rPr sz="4000" b="1" dirty="0">
                <a:latin typeface="Times New Roman"/>
                <a:cs typeface="Times New Roman"/>
              </a:rPr>
              <a:t>, </a:t>
            </a:r>
            <a:r>
              <a:rPr sz="4000" spc="-5" dirty="0">
                <a:latin typeface="Times New Roman"/>
                <a:cs typeface="Times New Roman"/>
              </a:rPr>
              <a:t>A1,</a:t>
            </a:r>
            <a:r>
              <a:rPr sz="4000" spc="-90" dirty="0">
                <a:latin typeface="Times New Roman"/>
                <a:cs typeface="Times New Roman"/>
              </a:rPr>
              <a:t> </a:t>
            </a:r>
            <a:r>
              <a:rPr sz="4000" spc="-5" dirty="0">
                <a:latin typeface="Times New Roman"/>
                <a:cs typeface="Times New Roman"/>
              </a:rPr>
              <a:t>A2)</a:t>
            </a:r>
            <a:endParaRPr sz="4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625474" y="2177795"/>
            <a:ext cx="1066800" cy="609600"/>
          </a:xfrm>
          <a:custGeom>
            <a:avLst/>
            <a:gdLst/>
            <a:ahLst/>
            <a:cxnLst/>
            <a:rect l="l" t="t" r="r" b="b"/>
            <a:pathLst>
              <a:path w="1066800" h="609600">
                <a:moveTo>
                  <a:pt x="0" y="0"/>
                </a:moveTo>
                <a:lnTo>
                  <a:pt x="0" y="609599"/>
                </a:lnTo>
                <a:lnTo>
                  <a:pt x="1066799" y="609599"/>
                </a:lnTo>
                <a:lnTo>
                  <a:pt x="106679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3625474" y="2177795"/>
            <a:ext cx="1066800" cy="609600"/>
          </a:xfrm>
          <a:prstGeom prst="rect">
            <a:avLst/>
          </a:prstGeom>
          <a:solidFill>
            <a:srgbClr val="FFFFFF"/>
          </a:solidFill>
          <a:ln w="9524">
            <a:solidFill>
              <a:srgbClr val="000000"/>
            </a:solidFill>
          </a:ln>
        </p:spPr>
        <p:txBody>
          <a:bodyPr vert="horz" wrap="square" lIns="0" tIns="10604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835"/>
              </a:spcBef>
            </a:pPr>
            <a:r>
              <a:rPr sz="2400" dirty="0">
                <a:latin typeface="Times New Roman"/>
                <a:cs typeface="Times New Roman"/>
              </a:rPr>
              <a:t>A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3739774" y="2782823"/>
            <a:ext cx="347980" cy="500380"/>
          </a:xfrm>
          <a:custGeom>
            <a:avLst/>
            <a:gdLst/>
            <a:ahLst/>
            <a:cxnLst/>
            <a:rect l="l" t="t" r="r" b="b"/>
            <a:pathLst>
              <a:path w="347979" h="500379">
                <a:moveTo>
                  <a:pt x="54222" y="427682"/>
                </a:moveTo>
                <a:lnTo>
                  <a:pt x="44195" y="423671"/>
                </a:lnTo>
                <a:lnTo>
                  <a:pt x="30479" y="425195"/>
                </a:lnTo>
                <a:lnTo>
                  <a:pt x="16763" y="429767"/>
                </a:lnTo>
                <a:lnTo>
                  <a:pt x="6095" y="440435"/>
                </a:lnTo>
                <a:lnTo>
                  <a:pt x="0" y="454151"/>
                </a:lnTo>
                <a:lnTo>
                  <a:pt x="0" y="469391"/>
                </a:lnTo>
                <a:lnTo>
                  <a:pt x="6095" y="483107"/>
                </a:lnTo>
                <a:lnTo>
                  <a:pt x="16763" y="493775"/>
                </a:lnTo>
                <a:lnTo>
                  <a:pt x="30479" y="499871"/>
                </a:lnTo>
                <a:lnTo>
                  <a:pt x="33527" y="499871"/>
                </a:lnTo>
                <a:lnTo>
                  <a:pt x="33527" y="458723"/>
                </a:lnTo>
                <a:lnTo>
                  <a:pt x="54222" y="427682"/>
                </a:lnTo>
                <a:close/>
              </a:path>
              <a:path w="347979" h="500379">
                <a:moveTo>
                  <a:pt x="62483" y="432815"/>
                </a:moveTo>
                <a:lnTo>
                  <a:pt x="59435" y="429767"/>
                </a:lnTo>
                <a:lnTo>
                  <a:pt x="54222" y="427682"/>
                </a:lnTo>
                <a:lnTo>
                  <a:pt x="33527" y="458723"/>
                </a:lnTo>
                <a:lnTo>
                  <a:pt x="33527" y="463295"/>
                </a:lnTo>
                <a:lnTo>
                  <a:pt x="35051" y="466343"/>
                </a:lnTo>
                <a:lnTo>
                  <a:pt x="38099" y="466343"/>
                </a:lnTo>
                <a:lnTo>
                  <a:pt x="41147" y="464819"/>
                </a:lnTo>
                <a:lnTo>
                  <a:pt x="62483" y="432815"/>
                </a:lnTo>
                <a:close/>
              </a:path>
              <a:path w="347979" h="500379">
                <a:moveTo>
                  <a:pt x="74675" y="469391"/>
                </a:moveTo>
                <a:lnTo>
                  <a:pt x="74675" y="454151"/>
                </a:lnTo>
                <a:lnTo>
                  <a:pt x="70103" y="440435"/>
                </a:lnTo>
                <a:lnTo>
                  <a:pt x="62483" y="432815"/>
                </a:lnTo>
                <a:lnTo>
                  <a:pt x="41147" y="464819"/>
                </a:lnTo>
                <a:lnTo>
                  <a:pt x="38099" y="466343"/>
                </a:lnTo>
                <a:lnTo>
                  <a:pt x="35051" y="466343"/>
                </a:lnTo>
                <a:lnTo>
                  <a:pt x="33527" y="463295"/>
                </a:lnTo>
                <a:lnTo>
                  <a:pt x="33527" y="499871"/>
                </a:lnTo>
                <a:lnTo>
                  <a:pt x="45719" y="499871"/>
                </a:lnTo>
                <a:lnTo>
                  <a:pt x="59435" y="493775"/>
                </a:lnTo>
                <a:lnTo>
                  <a:pt x="70103" y="483107"/>
                </a:lnTo>
                <a:lnTo>
                  <a:pt x="74675" y="469391"/>
                </a:lnTo>
                <a:close/>
              </a:path>
              <a:path w="347979" h="500379">
                <a:moveTo>
                  <a:pt x="347471" y="3047"/>
                </a:moveTo>
                <a:lnTo>
                  <a:pt x="345947" y="0"/>
                </a:lnTo>
                <a:lnTo>
                  <a:pt x="341375" y="0"/>
                </a:lnTo>
                <a:lnTo>
                  <a:pt x="338327" y="1523"/>
                </a:lnTo>
                <a:lnTo>
                  <a:pt x="54222" y="427682"/>
                </a:lnTo>
                <a:lnTo>
                  <a:pt x="59435" y="429767"/>
                </a:lnTo>
                <a:lnTo>
                  <a:pt x="62483" y="432815"/>
                </a:lnTo>
                <a:lnTo>
                  <a:pt x="345947" y="7619"/>
                </a:lnTo>
                <a:lnTo>
                  <a:pt x="347471" y="304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078101" y="2782823"/>
            <a:ext cx="117475" cy="500380"/>
          </a:xfrm>
          <a:custGeom>
            <a:avLst/>
            <a:gdLst/>
            <a:ahLst/>
            <a:cxnLst/>
            <a:rect l="l" t="t" r="r" b="b"/>
            <a:pathLst>
              <a:path w="117475" h="500379">
                <a:moveTo>
                  <a:pt x="79325" y="424136"/>
                </a:moveTo>
                <a:lnTo>
                  <a:pt x="9143" y="3047"/>
                </a:lnTo>
                <a:lnTo>
                  <a:pt x="7619" y="0"/>
                </a:lnTo>
                <a:lnTo>
                  <a:pt x="3047" y="0"/>
                </a:lnTo>
                <a:lnTo>
                  <a:pt x="0" y="1523"/>
                </a:lnTo>
                <a:lnTo>
                  <a:pt x="0" y="6095"/>
                </a:lnTo>
                <a:lnTo>
                  <a:pt x="69913" y="425576"/>
                </a:lnTo>
                <a:lnTo>
                  <a:pt x="74675" y="423671"/>
                </a:lnTo>
                <a:lnTo>
                  <a:pt x="79325" y="424136"/>
                </a:lnTo>
                <a:close/>
              </a:path>
              <a:path w="117475" h="500379">
                <a:moveTo>
                  <a:pt x="85343" y="499719"/>
                </a:moveTo>
                <a:lnTo>
                  <a:pt x="85343" y="460247"/>
                </a:lnTo>
                <a:lnTo>
                  <a:pt x="83819" y="464819"/>
                </a:lnTo>
                <a:lnTo>
                  <a:pt x="80771" y="466343"/>
                </a:lnTo>
                <a:lnTo>
                  <a:pt x="77723" y="466343"/>
                </a:lnTo>
                <a:lnTo>
                  <a:pt x="76199" y="463295"/>
                </a:lnTo>
                <a:lnTo>
                  <a:pt x="69913" y="425576"/>
                </a:lnTo>
                <a:lnTo>
                  <a:pt x="59435" y="429767"/>
                </a:lnTo>
                <a:lnTo>
                  <a:pt x="48767" y="438911"/>
                </a:lnTo>
                <a:lnTo>
                  <a:pt x="42671" y="452627"/>
                </a:lnTo>
                <a:lnTo>
                  <a:pt x="42671" y="467867"/>
                </a:lnTo>
                <a:lnTo>
                  <a:pt x="48767" y="481583"/>
                </a:lnTo>
                <a:lnTo>
                  <a:pt x="57911" y="492251"/>
                </a:lnTo>
                <a:lnTo>
                  <a:pt x="71627" y="498347"/>
                </a:lnTo>
                <a:lnTo>
                  <a:pt x="85343" y="499719"/>
                </a:lnTo>
                <a:close/>
              </a:path>
              <a:path w="117475" h="500379">
                <a:moveTo>
                  <a:pt x="85343" y="460247"/>
                </a:moveTo>
                <a:lnTo>
                  <a:pt x="79325" y="424136"/>
                </a:lnTo>
                <a:lnTo>
                  <a:pt x="74675" y="423671"/>
                </a:lnTo>
                <a:lnTo>
                  <a:pt x="69913" y="425576"/>
                </a:lnTo>
                <a:lnTo>
                  <a:pt x="76199" y="463295"/>
                </a:lnTo>
                <a:lnTo>
                  <a:pt x="77723" y="466343"/>
                </a:lnTo>
                <a:lnTo>
                  <a:pt x="80771" y="466343"/>
                </a:lnTo>
                <a:lnTo>
                  <a:pt x="83819" y="464819"/>
                </a:lnTo>
                <a:lnTo>
                  <a:pt x="85343" y="460247"/>
                </a:lnTo>
                <a:close/>
              </a:path>
              <a:path w="117475" h="500379">
                <a:moveTo>
                  <a:pt x="117347" y="470915"/>
                </a:moveTo>
                <a:lnTo>
                  <a:pt x="117347" y="455675"/>
                </a:lnTo>
                <a:lnTo>
                  <a:pt x="112775" y="441959"/>
                </a:lnTo>
                <a:lnTo>
                  <a:pt x="102107" y="431291"/>
                </a:lnTo>
                <a:lnTo>
                  <a:pt x="89915" y="425195"/>
                </a:lnTo>
                <a:lnTo>
                  <a:pt x="79325" y="424136"/>
                </a:lnTo>
                <a:lnTo>
                  <a:pt x="85343" y="460247"/>
                </a:lnTo>
                <a:lnTo>
                  <a:pt x="85343" y="499719"/>
                </a:lnTo>
                <a:lnTo>
                  <a:pt x="86867" y="499871"/>
                </a:lnTo>
                <a:lnTo>
                  <a:pt x="100583" y="493775"/>
                </a:lnTo>
                <a:lnTo>
                  <a:pt x="111251" y="484631"/>
                </a:lnTo>
                <a:lnTo>
                  <a:pt x="117347" y="47091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078101" y="2782823"/>
            <a:ext cx="728980" cy="424180"/>
          </a:xfrm>
          <a:custGeom>
            <a:avLst/>
            <a:gdLst/>
            <a:ahLst/>
            <a:cxnLst/>
            <a:rect l="l" t="t" r="r" b="b"/>
            <a:pathLst>
              <a:path w="728979" h="424180">
                <a:moveTo>
                  <a:pt x="659891" y="363219"/>
                </a:moveTo>
                <a:lnTo>
                  <a:pt x="6095" y="0"/>
                </a:lnTo>
                <a:lnTo>
                  <a:pt x="3047" y="0"/>
                </a:lnTo>
                <a:lnTo>
                  <a:pt x="0" y="1523"/>
                </a:lnTo>
                <a:lnTo>
                  <a:pt x="0" y="6095"/>
                </a:lnTo>
                <a:lnTo>
                  <a:pt x="1523" y="9143"/>
                </a:lnTo>
                <a:lnTo>
                  <a:pt x="655177" y="372284"/>
                </a:lnTo>
                <a:lnTo>
                  <a:pt x="656843" y="367283"/>
                </a:lnTo>
                <a:lnTo>
                  <a:pt x="659891" y="363219"/>
                </a:lnTo>
                <a:close/>
              </a:path>
              <a:path w="728979" h="424180">
                <a:moveTo>
                  <a:pt x="694943" y="422757"/>
                </a:moveTo>
                <a:lnTo>
                  <a:pt x="694943" y="388619"/>
                </a:lnTo>
                <a:lnTo>
                  <a:pt x="691895" y="390143"/>
                </a:lnTo>
                <a:lnTo>
                  <a:pt x="687323" y="390143"/>
                </a:lnTo>
                <a:lnTo>
                  <a:pt x="655177" y="372284"/>
                </a:lnTo>
                <a:lnTo>
                  <a:pt x="652271" y="380999"/>
                </a:lnTo>
                <a:lnTo>
                  <a:pt x="653795" y="396239"/>
                </a:lnTo>
                <a:lnTo>
                  <a:pt x="659891" y="408431"/>
                </a:lnTo>
                <a:lnTo>
                  <a:pt x="672083" y="419099"/>
                </a:lnTo>
                <a:lnTo>
                  <a:pt x="685799" y="423671"/>
                </a:lnTo>
                <a:lnTo>
                  <a:pt x="694943" y="422757"/>
                </a:lnTo>
                <a:close/>
              </a:path>
              <a:path w="728979" h="424180">
                <a:moveTo>
                  <a:pt x="694943" y="388619"/>
                </a:moveTo>
                <a:lnTo>
                  <a:pt x="694943" y="384047"/>
                </a:lnTo>
                <a:lnTo>
                  <a:pt x="691895" y="380999"/>
                </a:lnTo>
                <a:lnTo>
                  <a:pt x="659891" y="363219"/>
                </a:lnTo>
                <a:lnTo>
                  <a:pt x="656843" y="367283"/>
                </a:lnTo>
                <a:lnTo>
                  <a:pt x="655177" y="372284"/>
                </a:lnTo>
                <a:lnTo>
                  <a:pt x="687323" y="390143"/>
                </a:lnTo>
                <a:lnTo>
                  <a:pt x="691895" y="390143"/>
                </a:lnTo>
                <a:lnTo>
                  <a:pt x="694943" y="388619"/>
                </a:lnTo>
                <a:close/>
              </a:path>
              <a:path w="728979" h="424180">
                <a:moveTo>
                  <a:pt x="728471" y="390143"/>
                </a:moveTo>
                <a:lnTo>
                  <a:pt x="726947" y="374903"/>
                </a:lnTo>
                <a:lnTo>
                  <a:pt x="720851" y="362711"/>
                </a:lnTo>
                <a:lnTo>
                  <a:pt x="708659" y="352043"/>
                </a:lnTo>
                <a:lnTo>
                  <a:pt x="693419" y="347471"/>
                </a:lnTo>
                <a:lnTo>
                  <a:pt x="679703" y="348995"/>
                </a:lnTo>
                <a:lnTo>
                  <a:pt x="665987" y="355091"/>
                </a:lnTo>
                <a:lnTo>
                  <a:pt x="659891" y="363219"/>
                </a:lnTo>
                <a:lnTo>
                  <a:pt x="691895" y="380999"/>
                </a:lnTo>
                <a:lnTo>
                  <a:pt x="694943" y="384047"/>
                </a:lnTo>
                <a:lnTo>
                  <a:pt x="694943" y="422757"/>
                </a:lnTo>
                <a:lnTo>
                  <a:pt x="701039" y="422147"/>
                </a:lnTo>
                <a:lnTo>
                  <a:pt x="713231" y="416051"/>
                </a:lnTo>
                <a:lnTo>
                  <a:pt x="723899" y="403859"/>
                </a:lnTo>
                <a:lnTo>
                  <a:pt x="728471" y="39014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3443616" y="3203446"/>
            <a:ext cx="1068070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682625" algn="l"/>
              </a:tabLst>
            </a:pPr>
            <a:r>
              <a:rPr sz="2400" b="1" u="heavy" spc="-10" dirty="0">
                <a:latin typeface="Times New Roman"/>
                <a:cs typeface="Times New Roman"/>
              </a:rPr>
              <a:t>A</a:t>
            </a:r>
            <a:r>
              <a:rPr sz="2400" b="1" u="heavy" dirty="0">
                <a:latin typeface="Times New Roman"/>
                <a:cs typeface="Times New Roman"/>
              </a:rPr>
              <a:t>1</a:t>
            </a:r>
            <a:r>
              <a:rPr sz="2400" b="1" dirty="0">
                <a:latin typeface="Times New Roman"/>
                <a:cs typeface="Times New Roman"/>
              </a:rPr>
              <a:t>	</a:t>
            </a:r>
            <a:r>
              <a:rPr sz="2400" b="1" u="heavy" spc="-10" dirty="0">
                <a:latin typeface="Times New Roman"/>
                <a:cs typeface="Times New Roman"/>
              </a:rPr>
              <a:t>A</a:t>
            </a:r>
            <a:r>
              <a:rPr sz="2400" b="1" u="heavy" dirty="0">
                <a:latin typeface="Times New Roman"/>
                <a:cs typeface="Times New Roman"/>
              </a:rPr>
              <a:t>2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847219" y="2974846"/>
            <a:ext cx="397510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spc="-10" dirty="0">
                <a:latin typeface="Times New Roman"/>
                <a:cs typeface="Times New Roman"/>
              </a:rPr>
              <a:t>A</a:t>
            </a:r>
            <a:r>
              <a:rPr sz="2400" dirty="0">
                <a:latin typeface="Times New Roman"/>
                <a:cs typeface="Times New Roman"/>
              </a:rPr>
              <a:t>3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702433" y="2136647"/>
            <a:ext cx="1397000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225425" algn="l"/>
                <a:tab pos="1383665" algn="l"/>
              </a:tabLst>
            </a:pPr>
            <a:r>
              <a:rPr sz="2400" u="sng" dirty="0">
                <a:latin typeface="Times New Roman"/>
                <a:cs typeface="Times New Roman"/>
              </a:rPr>
              <a:t> 	1	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8616574" y="2782823"/>
            <a:ext cx="347980" cy="500380"/>
          </a:xfrm>
          <a:custGeom>
            <a:avLst/>
            <a:gdLst/>
            <a:ahLst/>
            <a:cxnLst/>
            <a:rect l="l" t="t" r="r" b="b"/>
            <a:pathLst>
              <a:path w="347979" h="500379">
                <a:moveTo>
                  <a:pt x="54222" y="427682"/>
                </a:moveTo>
                <a:lnTo>
                  <a:pt x="44195" y="423671"/>
                </a:lnTo>
                <a:lnTo>
                  <a:pt x="30479" y="425195"/>
                </a:lnTo>
                <a:lnTo>
                  <a:pt x="16763" y="429767"/>
                </a:lnTo>
                <a:lnTo>
                  <a:pt x="6095" y="440435"/>
                </a:lnTo>
                <a:lnTo>
                  <a:pt x="0" y="454151"/>
                </a:lnTo>
                <a:lnTo>
                  <a:pt x="0" y="469391"/>
                </a:lnTo>
                <a:lnTo>
                  <a:pt x="6095" y="483107"/>
                </a:lnTo>
                <a:lnTo>
                  <a:pt x="16763" y="493775"/>
                </a:lnTo>
                <a:lnTo>
                  <a:pt x="30479" y="499871"/>
                </a:lnTo>
                <a:lnTo>
                  <a:pt x="33527" y="499871"/>
                </a:lnTo>
                <a:lnTo>
                  <a:pt x="33527" y="458723"/>
                </a:lnTo>
                <a:lnTo>
                  <a:pt x="54222" y="427682"/>
                </a:lnTo>
                <a:close/>
              </a:path>
              <a:path w="347979" h="500379">
                <a:moveTo>
                  <a:pt x="62483" y="432815"/>
                </a:moveTo>
                <a:lnTo>
                  <a:pt x="59435" y="429767"/>
                </a:lnTo>
                <a:lnTo>
                  <a:pt x="54222" y="427682"/>
                </a:lnTo>
                <a:lnTo>
                  <a:pt x="33527" y="458723"/>
                </a:lnTo>
                <a:lnTo>
                  <a:pt x="33527" y="463295"/>
                </a:lnTo>
                <a:lnTo>
                  <a:pt x="35051" y="466343"/>
                </a:lnTo>
                <a:lnTo>
                  <a:pt x="38099" y="466343"/>
                </a:lnTo>
                <a:lnTo>
                  <a:pt x="41147" y="464819"/>
                </a:lnTo>
                <a:lnTo>
                  <a:pt x="62483" y="432815"/>
                </a:lnTo>
                <a:close/>
              </a:path>
              <a:path w="347979" h="500379">
                <a:moveTo>
                  <a:pt x="74675" y="469391"/>
                </a:moveTo>
                <a:lnTo>
                  <a:pt x="74675" y="454151"/>
                </a:lnTo>
                <a:lnTo>
                  <a:pt x="70103" y="440435"/>
                </a:lnTo>
                <a:lnTo>
                  <a:pt x="62483" y="432815"/>
                </a:lnTo>
                <a:lnTo>
                  <a:pt x="41147" y="464819"/>
                </a:lnTo>
                <a:lnTo>
                  <a:pt x="38099" y="466343"/>
                </a:lnTo>
                <a:lnTo>
                  <a:pt x="35051" y="466343"/>
                </a:lnTo>
                <a:lnTo>
                  <a:pt x="33527" y="463295"/>
                </a:lnTo>
                <a:lnTo>
                  <a:pt x="33527" y="499871"/>
                </a:lnTo>
                <a:lnTo>
                  <a:pt x="45719" y="499871"/>
                </a:lnTo>
                <a:lnTo>
                  <a:pt x="59435" y="493775"/>
                </a:lnTo>
                <a:lnTo>
                  <a:pt x="70103" y="483107"/>
                </a:lnTo>
                <a:lnTo>
                  <a:pt x="74675" y="469391"/>
                </a:lnTo>
                <a:close/>
              </a:path>
              <a:path w="347979" h="500379">
                <a:moveTo>
                  <a:pt x="347471" y="3047"/>
                </a:moveTo>
                <a:lnTo>
                  <a:pt x="345947" y="0"/>
                </a:lnTo>
                <a:lnTo>
                  <a:pt x="341375" y="0"/>
                </a:lnTo>
                <a:lnTo>
                  <a:pt x="338327" y="1523"/>
                </a:lnTo>
                <a:lnTo>
                  <a:pt x="54222" y="427682"/>
                </a:lnTo>
                <a:lnTo>
                  <a:pt x="59435" y="429767"/>
                </a:lnTo>
                <a:lnTo>
                  <a:pt x="62483" y="432815"/>
                </a:lnTo>
                <a:lnTo>
                  <a:pt x="345947" y="7619"/>
                </a:lnTo>
                <a:lnTo>
                  <a:pt x="347471" y="304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8954902" y="2782823"/>
            <a:ext cx="117475" cy="500380"/>
          </a:xfrm>
          <a:custGeom>
            <a:avLst/>
            <a:gdLst/>
            <a:ahLst/>
            <a:cxnLst/>
            <a:rect l="l" t="t" r="r" b="b"/>
            <a:pathLst>
              <a:path w="117475" h="500379">
                <a:moveTo>
                  <a:pt x="79325" y="424136"/>
                </a:moveTo>
                <a:lnTo>
                  <a:pt x="9143" y="3047"/>
                </a:lnTo>
                <a:lnTo>
                  <a:pt x="7619" y="0"/>
                </a:lnTo>
                <a:lnTo>
                  <a:pt x="3047" y="0"/>
                </a:lnTo>
                <a:lnTo>
                  <a:pt x="0" y="1523"/>
                </a:lnTo>
                <a:lnTo>
                  <a:pt x="0" y="6095"/>
                </a:lnTo>
                <a:lnTo>
                  <a:pt x="69913" y="425576"/>
                </a:lnTo>
                <a:lnTo>
                  <a:pt x="74675" y="423671"/>
                </a:lnTo>
                <a:lnTo>
                  <a:pt x="79325" y="424136"/>
                </a:lnTo>
                <a:close/>
              </a:path>
              <a:path w="117475" h="500379">
                <a:moveTo>
                  <a:pt x="85343" y="499719"/>
                </a:moveTo>
                <a:lnTo>
                  <a:pt x="85343" y="460247"/>
                </a:lnTo>
                <a:lnTo>
                  <a:pt x="83819" y="464819"/>
                </a:lnTo>
                <a:lnTo>
                  <a:pt x="80771" y="466343"/>
                </a:lnTo>
                <a:lnTo>
                  <a:pt x="77723" y="466343"/>
                </a:lnTo>
                <a:lnTo>
                  <a:pt x="76199" y="463295"/>
                </a:lnTo>
                <a:lnTo>
                  <a:pt x="69913" y="425576"/>
                </a:lnTo>
                <a:lnTo>
                  <a:pt x="59435" y="429767"/>
                </a:lnTo>
                <a:lnTo>
                  <a:pt x="48767" y="438911"/>
                </a:lnTo>
                <a:lnTo>
                  <a:pt x="42671" y="452627"/>
                </a:lnTo>
                <a:lnTo>
                  <a:pt x="42671" y="467867"/>
                </a:lnTo>
                <a:lnTo>
                  <a:pt x="48767" y="481583"/>
                </a:lnTo>
                <a:lnTo>
                  <a:pt x="57911" y="492251"/>
                </a:lnTo>
                <a:lnTo>
                  <a:pt x="71627" y="498347"/>
                </a:lnTo>
                <a:lnTo>
                  <a:pt x="85343" y="499719"/>
                </a:lnTo>
                <a:close/>
              </a:path>
              <a:path w="117475" h="500379">
                <a:moveTo>
                  <a:pt x="85343" y="460247"/>
                </a:moveTo>
                <a:lnTo>
                  <a:pt x="79325" y="424136"/>
                </a:lnTo>
                <a:lnTo>
                  <a:pt x="74675" y="423671"/>
                </a:lnTo>
                <a:lnTo>
                  <a:pt x="69913" y="425576"/>
                </a:lnTo>
                <a:lnTo>
                  <a:pt x="76199" y="463295"/>
                </a:lnTo>
                <a:lnTo>
                  <a:pt x="77723" y="466343"/>
                </a:lnTo>
                <a:lnTo>
                  <a:pt x="80771" y="466343"/>
                </a:lnTo>
                <a:lnTo>
                  <a:pt x="83819" y="464819"/>
                </a:lnTo>
                <a:lnTo>
                  <a:pt x="85343" y="460247"/>
                </a:lnTo>
                <a:close/>
              </a:path>
              <a:path w="117475" h="500379">
                <a:moveTo>
                  <a:pt x="117347" y="470915"/>
                </a:moveTo>
                <a:lnTo>
                  <a:pt x="117347" y="455675"/>
                </a:lnTo>
                <a:lnTo>
                  <a:pt x="112775" y="441959"/>
                </a:lnTo>
                <a:lnTo>
                  <a:pt x="102107" y="431291"/>
                </a:lnTo>
                <a:lnTo>
                  <a:pt x="89915" y="425195"/>
                </a:lnTo>
                <a:lnTo>
                  <a:pt x="79325" y="424136"/>
                </a:lnTo>
                <a:lnTo>
                  <a:pt x="85343" y="460247"/>
                </a:lnTo>
                <a:lnTo>
                  <a:pt x="85343" y="499719"/>
                </a:lnTo>
                <a:lnTo>
                  <a:pt x="86867" y="499871"/>
                </a:lnTo>
                <a:lnTo>
                  <a:pt x="100583" y="493775"/>
                </a:lnTo>
                <a:lnTo>
                  <a:pt x="111251" y="484631"/>
                </a:lnTo>
                <a:lnTo>
                  <a:pt x="117347" y="47091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8320414" y="3203446"/>
            <a:ext cx="1051560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682625" algn="l"/>
              </a:tabLst>
            </a:pPr>
            <a:r>
              <a:rPr sz="2400" b="1" u="heavy" spc="-10" dirty="0">
                <a:latin typeface="Times New Roman"/>
                <a:cs typeface="Times New Roman"/>
              </a:rPr>
              <a:t>B</a:t>
            </a:r>
            <a:r>
              <a:rPr sz="2400" b="1" u="heavy" dirty="0">
                <a:latin typeface="Times New Roman"/>
                <a:cs typeface="Times New Roman"/>
              </a:rPr>
              <a:t>1</a:t>
            </a:r>
            <a:r>
              <a:rPr sz="2400" b="1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B</a:t>
            </a:r>
            <a:r>
              <a:rPr sz="2400" dirty="0">
                <a:latin typeface="Times New Roman"/>
                <a:cs typeface="Times New Roman"/>
              </a:rPr>
              <a:t>2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8317869" y="2177795"/>
            <a:ext cx="1066800" cy="609600"/>
          </a:xfrm>
          <a:custGeom>
            <a:avLst/>
            <a:gdLst/>
            <a:ahLst/>
            <a:cxnLst/>
            <a:rect l="l" t="t" r="r" b="b"/>
            <a:pathLst>
              <a:path w="1066800" h="609600">
                <a:moveTo>
                  <a:pt x="0" y="0"/>
                </a:moveTo>
                <a:lnTo>
                  <a:pt x="0" y="609599"/>
                </a:lnTo>
                <a:lnTo>
                  <a:pt x="1066799" y="609599"/>
                </a:lnTo>
                <a:lnTo>
                  <a:pt x="106679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18" name="object 18"/>
          <p:cNvGraphicFramePr>
            <a:graphicFrameLocks noGrp="1"/>
          </p:cNvGraphicFramePr>
          <p:nvPr/>
        </p:nvGraphicFramePr>
        <p:xfrm>
          <a:off x="7398707" y="2173033"/>
          <a:ext cx="1981198" cy="7467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14399"/>
                <a:gridCol w="1066799"/>
              </a:tblGrid>
              <a:tr h="380999">
                <a:tc>
                  <a:txBody>
                    <a:bodyPr/>
                    <a:lstStyle/>
                    <a:p>
                      <a:pPr marR="56515" algn="r">
                        <a:lnSpc>
                          <a:spcPts val="2555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N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9524">
                      <a:solidFill>
                        <a:srgbClr val="000000"/>
                      </a:solidFill>
                      <a:prstDash val="solid"/>
                    </a:lnR>
                    <a:lnB w="9524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35"/>
                        </a:spcBef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B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4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228599">
                <a:tc>
                  <a:txBody>
                    <a:bodyPr/>
                    <a:lstStyle/>
                    <a:p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9524">
                      <a:solidFill>
                        <a:srgbClr val="000000"/>
                      </a:solidFill>
                      <a:prstDash val="solid"/>
                    </a:lnR>
                    <a:lnT w="9524">
                      <a:solidFill>
                        <a:srgbClr val="000000"/>
                      </a:solidFill>
                      <a:prstDash val="solid"/>
                    </a:lnT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4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9" name="object 19"/>
          <p:cNvSpPr/>
          <p:nvPr/>
        </p:nvSpPr>
        <p:spPr>
          <a:xfrm>
            <a:off x="6031869" y="2253995"/>
            <a:ext cx="1371600" cy="609600"/>
          </a:xfrm>
          <a:custGeom>
            <a:avLst/>
            <a:gdLst/>
            <a:ahLst/>
            <a:cxnLst/>
            <a:rect l="l" t="t" r="r" b="b"/>
            <a:pathLst>
              <a:path w="1371600" h="609600">
                <a:moveTo>
                  <a:pt x="1371599" y="304799"/>
                </a:moveTo>
                <a:lnTo>
                  <a:pt x="685799" y="0"/>
                </a:lnTo>
                <a:lnTo>
                  <a:pt x="0" y="304799"/>
                </a:lnTo>
                <a:lnTo>
                  <a:pt x="685799" y="609599"/>
                </a:lnTo>
                <a:lnTo>
                  <a:pt x="1371599" y="3047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031869" y="2253995"/>
            <a:ext cx="1371600" cy="609600"/>
          </a:xfrm>
          <a:custGeom>
            <a:avLst/>
            <a:gdLst/>
            <a:ahLst/>
            <a:cxnLst/>
            <a:rect l="l" t="t" r="r" b="b"/>
            <a:pathLst>
              <a:path w="1371600" h="609600">
                <a:moveTo>
                  <a:pt x="685799" y="0"/>
                </a:moveTo>
                <a:lnTo>
                  <a:pt x="0" y="304799"/>
                </a:lnTo>
                <a:lnTo>
                  <a:pt x="685799" y="609599"/>
                </a:lnTo>
                <a:lnTo>
                  <a:pt x="1371599" y="304799"/>
                </a:lnTo>
                <a:lnTo>
                  <a:pt x="685799" y="0"/>
                </a:lnTo>
                <a:close/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6442847" y="2365247"/>
            <a:ext cx="550545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spc="-10" dirty="0">
                <a:latin typeface="Times New Roman"/>
                <a:cs typeface="Times New Roman"/>
              </a:rPr>
              <a:t>A</a:t>
            </a:r>
            <a:r>
              <a:rPr sz="2400" dirty="0">
                <a:latin typeface="Times New Roman"/>
                <a:cs typeface="Times New Roman"/>
              </a:rPr>
              <a:t>-B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>
            <a:spLocks noGrp="1"/>
          </p:cNvSpPr>
          <p:nvPr>
            <p:ph type="ftr" sz="quarter" idx="5"/>
          </p:nvPr>
        </p:nvSpPr>
        <p:spPr>
          <a:xfrm>
            <a:off x="2719844" y="6601752"/>
            <a:ext cx="6624952" cy="1923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520"/>
              </a:lnSpc>
            </a:pPr>
            <a:r>
              <a:rPr lang="es-UY" spc="-5" dirty="0" err="1" smtClean="0"/>
              <a:t>Prof.N.Piazza</a:t>
            </a:r>
            <a:r>
              <a:rPr lang="es-UY" spc="-5" dirty="0" smtClean="0"/>
              <a:t> (tomado de aportes del Prof. L. </a:t>
            </a:r>
            <a:r>
              <a:rPr lang="es-UY" spc="-5" dirty="0" err="1" smtClean="0"/>
              <a:t>Carámbula</a:t>
            </a:r>
            <a:endParaRPr spc="-5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031869" y="2253995"/>
            <a:ext cx="1371600" cy="609600"/>
          </a:xfrm>
          <a:custGeom>
            <a:avLst/>
            <a:gdLst/>
            <a:ahLst/>
            <a:cxnLst/>
            <a:rect l="l" t="t" r="r" b="b"/>
            <a:pathLst>
              <a:path w="1371600" h="609600">
                <a:moveTo>
                  <a:pt x="1371599" y="304799"/>
                </a:moveTo>
                <a:lnTo>
                  <a:pt x="685799" y="0"/>
                </a:lnTo>
                <a:lnTo>
                  <a:pt x="0" y="304799"/>
                </a:lnTo>
                <a:lnTo>
                  <a:pt x="685799" y="609599"/>
                </a:lnTo>
                <a:lnTo>
                  <a:pt x="1371599" y="3047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031869" y="2253995"/>
            <a:ext cx="1371600" cy="609600"/>
          </a:xfrm>
          <a:custGeom>
            <a:avLst/>
            <a:gdLst/>
            <a:ahLst/>
            <a:cxnLst/>
            <a:rect l="l" t="t" r="r" b="b"/>
            <a:pathLst>
              <a:path w="1371600" h="609600">
                <a:moveTo>
                  <a:pt x="685799" y="0"/>
                </a:moveTo>
                <a:lnTo>
                  <a:pt x="0" y="304799"/>
                </a:lnTo>
                <a:lnTo>
                  <a:pt x="685799" y="609599"/>
                </a:lnTo>
                <a:lnTo>
                  <a:pt x="1371599" y="304799"/>
                </a:lnTo>
                <a:lnTo>
                  <a:pt x="685799" y="0"/>
                </a:lnTo>
                <a:close/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6442847" y="2365247"/>
            <a:ext cx="550545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spc="-10" dirty="0">
                <a:latin typeface="Times New Roman"/>
                <a:cs typeface="Times New Roman"/>
              </a:rPr>
              <a:t>A</a:t>
            </a:r>
            <a:r>
              <a:rPr sz="2400" dirty="0">
                <a:latin typeface="Times New Roman"/>
                <a:cs typeface="Times New Roman"/>
              </a:rPr>
              <a:t>-B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47700">
              <a:lnSpc>
                <a:spcPct val="100000"/>
              </a:lnSpc>
            </a:pPr>
            <a:r>
              <a:rPr dirty="0"/>
              <a:t>Pasaje a</a:t>
            </a:r>
            <a:r>
              <a:rPr spc="-85" dirty="0"/>
              <a:t> </a:t>
            </a:r>
            <a:r>
              <a:rPr spc="-5" dirty="0"/>
              <a:t>Tablas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157612" y="1980183"/>
            <a:ext cx="2463800" cy="9944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06705" indent="-294005">
              <a:lnSpc>
                <a:spcPct val="100000"/>
              </a:lnSpc>
              <a:buFont typeface="Arial"/>
              <a:buChar char="•"/>
              <a:tabLst>
                <a:tab pos="307340" algn="l"/>
              </a:tabLst>
            </a:pPr>
            <a:r>
              <a:rPr sz="3200" b="1" dirty="0">
                <a:latin typeface="Arial"/>
                <a:cs typeface="Arial"/>
              </a:rPr>
              <a:t>R</a:t>
            </a:r>
            <a:r>
              <a:rPr sz="3200" b="1" spc="-10" dirty="0">
                <a:latin typeface="Arial"/>
                <a:cs typeface="Arial"/>
              </a:rPr>
              <a:t>e</a:t>
            </a:r>
            <a:r>
              <a:rPr sz="3200" b="1" spc="-5" dirty="0">
                <a:latin typeface="Arial"/>
                <a:cs typeface="Arial"/>
              </a:rPr>
              <a:t>l</a:t>
            </a:r>
            <a:r>
              <a:rPr sz="3200" b="1" spc="-10" dirty="0">
                <a:latin typeface="Arial"/>
                <a:cs typeface="Arial"/>
              </a:rPr>
              <a:t>ac</a:t>
            </a:r>
            <a:r>
              <a:rPr sz="3200" b="1" spc="-5" dirty="0">
                <a:latin typeface="Arial"/>
                <a:cs typeface="Arial"/>
              </a:rPr>
              <a:t>i</a:t>
            </a:r>
            <a:r>
              <a:rPr sz="3200" b="1" spc="-15" dirty="0">
                <a:latin typeface="Arial"/>
                <a:cs typeface="Arial"/>
              </a:rPr>
              <a:t>o</a:t>
            </a:r>
            <a:r>
              <a:rPr sz="3200" b="1" spc="-5" dirty="0">
                <a:latin typeface="Arial"/>
                <a:cs typeface="Arial"/>
              </a:rPr>
              <a:t>n</a:t>
            </a:r>
            <a:r>
              <a:rPr sz="3200" b="1" spc="-10" dirty="0">
                <a:latin typeface="Arial"/>
                <a:cs typeface="Arial"/>
              </a:rPr>
              <a:t>e</a:t>
            </a:r>
            <a:r>
              <a:rPr sz="3200" b="1" dirty="0">
                <a:latin typeface="Arial"/>
                <a:cs typeface="Arial"/>
              </a:rPr>
              <a:t>s</a:t>
            </a:r>
            <a:endParaRPr sz="3200">
              <a:latin typeface="Arial"/>
              <a:cs typeface="Arial"/>
            </a:endParaRPr>
          </a:p>
          <a:p>
            <a:pPr marL="497205">
              <a:lnSpc>
                <a:spcPct val="100000"/>
              </a:lnSpc>
              <a:spcBef>
                <a:spcPts val="555"/>
              </a:spcBef>
            </a:pPr>
            <a:r>
              <a:rPr sz="2800" dirty="0">
                <a:latin typeface="Arial"/>
                <a:cs typeface="Arial"/>
              </a:rPr>
              <a:t>–Binarias</a:t>
            </a:r>
            <a:endParaRPr sz="28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642248" y="3050538"/>
            <a:ext cx="1077595" cy="4362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10" dirty="0">
                <a:latin typeface="Arial"/>
                <a:cs typeface="Arial"/>
              </a:rPr>
              <a:t>–1 </a:t>
            </a:r>
            <a:r>
              <a:rPr sz="2800" spc="-5" dirty="0">
                <a:latin typeface="Arial"/>
                <a:cs typeface="Arial"/>
              </a:rPr>
              <a:t>a</a:t>
            </a:r>
            <a:r>
              <a:rPr sz="2800" spc="-9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N</a:t>
            </a:r>
            <a:endParaRPr sz="28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642248" y="4231638"/>
            <a:ext cx="7621905" cy="21647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dirty="0">
                <a:latin typeface="Arial"/>
                <a:cs typeface="Arial"/>
              </a:rPr>
              <a:t>–</a:t>
            </a:r>
            <a:r>
              <a:rPr sz="2800" b="1" dirty="0">
                <a:latin typeface="Arial"/>
                <a:cs typeface="Arial"/>
              </a:rPr>
              <a:t>Para </a:t>
            </a:r>
            <a:r>
              <a:rPr sz="2800" b="1" spc="-5" dirty="0">
                <a:latin typeface="Arial"/>
                <a:cs typeface="Arial"/>
              </a:rPr>
              <a:t>este caso, TOTALIDAD, la relación</a:t>
            </a:r>
            <a:r>
              <a:rPr sz="2800" b="1" spc="1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A-B</a:t>
            </a:r>
            <a:endParaRPr sz="2800">
              <a:latin typeface="Arial"/>
              <a:cs typeface="Arial"/>
            </a:endParaRPr>
          </a:p>
          <a:p>
            <a:pPr marR="2258060" algn="ctr">
              <a:lnSpc>
                <a:spcPct val="100000"/>
              </a:lnSpc>
              <a:spcBef>
                <a:spcPts val="670"/>
              </a:spcBef>
            </a:pPr>
            <a:r>
              <a:rPr sz="2800" b="1" spc="-5" dirty="0">
                <a:latin typeface="Arial"/>
                <a:cs typeface="Arial"/>
              </a:rPr>
              <a:t>se representa </a:t>
            </a:r>
            <a:r>
              <a:rPr sz="2800" b="1" spc="5" dirty="0">
                <a:latin typeface="Arial"/>
                <a:cs typeface="Arial"/>
              </a:rPr>
              <a:t>en </a:t>
            </a:r>
            <a:r>
              <a:rPr sz="2800" b="1" spc="-5" dirty="0">
                <a:latin typeface="Arial"/>
                <a:cs typeface="Arial"/>
              </a:rPr>
              <a:t>la entidad</a:t>
            </a:r>
            <a:r>
              <a:rPr sz="2800" b="1" spc="-2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B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55"/>
              </a:spcBef>
            </a:pPr>
            <a:r>
              <a:rPr sz="2800" spc="10" dirty="0">
                <a:latin typeface="Arial"/>
                <a:cs typeface="Arial"/>
              </a:rPr>
              <a:t>–B </a:t>
            </a:r>
            <a:r>
              <a:rPr sz="2800" b="1" spc="-5" dirty="0">
                <a:latin typeface="Arial"/>
                <a:cs typeface="Arial"/>
              </a:rPr>
              <a:t>hereda la clave </a:t>
            </a:r>
            <a:r>
              <a:rPr sz="2800" b="1" spc="-10" dirty="0">
                <a:latin typeface="Arial"/>
                <a:cs typeface="Arial"/>
              </a:rPr>
              <a:t>de </a:t>
            </a:r>
            <a:r>
              <a:rPr sz="2800" spc="-5" dirty="0">
                <a:latin typeface="Arial"/>
                <a:cs typeface="Arial"/>
              </a:rPr>
              <a:t>A (A1,</a:t>
            </a:r>
            <a:r>
              <a:rPr sz="2800" spc="-3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A2)</a:t>
            </a:r>
            <a:endParaRPr sz="2800">
              <a:latin typeface="Arial"/>
              <a:cs typeface="Arial"/>
            </a:endParaRPr>
          </a:p>
          <a:p>
            <a:pPr marL="411480">
              <a:lnSpc>
                <a:spcPct val="100000"/>
              </a:lnSpc>
              <a:spcBef>
                <a:spcPts val="1485"/>
              </a:spcBef>
            </a:pPr>
            <a:r>
              <a:rPr sz="2800" spc="-5" dirty="0">
                <a:latin typeface="Times New Roman"/>
                <a:cs typeface="Times New Roman"/>
              </a:rPr>
              <a:t>B (</a:t>
            </a:r>
            <a:r>
              <a:rPr sz="2800" b="1" u="heavy" spc="-5" dirty="0">
                <a:latin typeface="Times New Roman"/>
                <a:cs typeface="Times New Roman"/>
              </a:rPr>
              <a:t>B1</a:t>
            </a:r>
            <a:r>
              <a:rPr sz="2800" b="1" spc="-5" dirty="0">
                <a:latin typeface="Times New Roman"/>
                <a:cs typeface="Times New Roman"/>
              </a:rPr>
              <a:t>, </a:t>
            </a:r>
            <a:r>
              <a:rPr sz="2800" spc="-5" dirty="0">
                <a:latin typeface="Times New Roman"/>
                <a:cs typeface="Times New Roman"/>
              </a:rPr>
              <a:t>B2, </a:t>
            </a:r>
            <a:r>
              <a:rPr sz="2800" i="1" spc="-5" dirty="0">
                <a:latin typeface="Times New Roman"/>
                <a:cs typeface="Times New Roman"/>
              </a:rPr>
              <a:t>A1,</a:t>
            </a:r>
            <a:r>
              <a:rPr sz="2800" i="1" spc="-75" dirty="0">
                <a:latin typeface="Times New Roman"/>
                <a:cs typeface="Times New Roman"/>
              </a:rPr>
              <a:t> </a:t>
            </a:r>
            <a:r>
              <a:rPr sz="2800" i="1" spc="-5" dirty="0">
                <a:latin typeface="Times New Roman"/>
                <a:cs typeface="Times New Roman"/>
              </a:rPr>
              <a:t>A2</a:t>
            </a:r>
            <a:r>
              <a:rPr sz="2800" spc="-5" dirty="0">
                <a:latin typeface="Times New Roman"/>
                <a:cs typeface="Times New Roman"/>
              </a:rPr>
              <a:t>)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015614" y="2136647"/>
            <a:ext cx="245745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N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625474" y="2177795"/>
            <a:ext cx="1066800" cy="609600"/>
          </a:xfrm>
          <a:custGeom>
            <a:avLst/>
            <a:gdLst/>
            <a:ahLst/>
            <a:cxnLst/>
            <a:rect l="l" t="t" r="r" b="b"/>
            <a:pathLst>
              <a:path w="1066800" h="609600">
                <a:moveTo>
                  <a:pt x="0" y="0"/>
                </a:moveTo>
                <a:lnTo>
                  <a:pt x="0" y="609599"/>
                </a:lnTo>
                <a:lnTo>
                  <a:pt x="1066799" y="609599"/>
                </a:lnTo>
                <a:lnTo>
                  <a:pt x="106679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739774" y="2782823"/>
            <a:ext cx="347980" cy="500380"/>
          </a:xfrm>
          <a:custGeom>
            <a:avLst/>
            <a:gdLst/>
            <a:ahLst/>
            <a:cxnLst/>
            <a:rect l="l" t="t" r="r" b="b"/>
            <a:pathLst>
              <a:path w="347979" h="500379">
                <a:moveTo>
                  <a:pt x="54222" y="427682"/>
                </a:moveTo>
                <a:lnTo>
                  <a:pt x="44195" y="423671"/>
                </a:lnTo>
                <a:lnTo>
                  <a:pt x="30479" y="425195"/>
                </a:lnTo>
                <a:lnTo>
                  <a:pt x="16763" y="429767"/>
                </a:lnTo>
                <a:lnTo>
                  <a:pt x="6095" y="440435"/>
                </a:lnTo>
                <a:lnTo>
                  <a:pt x="0" y="454151"/>
                </a:lnTo>
                <a:lnTo>
                  <a:pt x="0" y="469391"/>
                </a:lnTo>
                <a:lnTo>
                  <a:pt x="6095" y="483107"/>
                </a:lnTo>
                <a:lnTo>
                  <a:pt x="16763" y="493775"/>
                </a:lnTo>
                <a:lnTo>
                  <a:pt x="30479" y="499871"/>
                </a:lnTo>
                <a:lnTo>
                  <a:pt x="33527" y="499871"/>
                </a:lnTo>
                <a:lnTo>
                  <a:pt x="33527" y="458723"/>
                </a:lnTo>
                <a:lnTo>
                  <a:pt x="54222" y="427682"/>
                </a:lnTo>
                <a:close/>
              </a:path>
              <a:path w="347979" h="500379">
                <a:moveTo>
                  <a:pt x="62483" y="432815"/>
                </a:moveTo>
                <a:lnTo>
                  <a:pt x="59435" y="429767"/>
                </a:lnTo>
                <a:lnTo>
                  <a:pt x="54222" y="427682"/>
                </a:lnTo>
                <a:lnTo>
                  <a:pt x="33527" y="458723"/>
                </a:lnTo>
                <a:lnTo>
                  <a:pt x="33527" y="463295"/>
                </a:lnTo>
                <a:lnTo>
                  <a:pt x="35051" y="466343"/>
                </a:lnTo>
                <a:lnTo>
                  <a:pt x="38099" y="466343"/>
                </a:lnTo>
                <a:lnTo>
                  <a:pt x="41147" y="464819"/>
                </a:lnTo>
                <a:lnTo>
                  <a:pt x="62483" y="432815"/>
                </a:lnTo>
                <a:close/>
              </a:path>
              <a:path w="347979" h="500379">
                <a:moveTo>
                  <a:pt x="74675" y="469391"/>
                </a:moveTo>
                <a:lnTo>
                  <a:pt x="74675" y="454151"/>
                </a:lnTo>
                <a:lnTo>
                  <a:pt x="70103" y="440435"/>
                </a:lnTo>
                <a:lnTo>
                  <a:pt x="62483" y="432815"/>
                </a:lnTo>
                <a:lnTo>
                  <a:pt x="41147" y="464819"/>
                </a:lnTo>
                <a:lnTo>
                  <a:pt x="38099" y="466343"/>
                </a:lnTo>
                <a:lnTo>
                  <a:pt x="35051" y="466343"/>
                </a:lnTo>
                <a:lnTo>
                  <a:pt x="33527" y="463295"/>
                </a:lnTo>
                <a:lnTo>
                  <a:pt x="33527" y="499871"/>
                </a:lnTo>
                <a:lnTo>
                  <a:pt x="45719" y="499871"/>
                </a:lnTo>
                <a:lnTo>
                  <a:pt x="59435" y="493775"/>
                </a:lnTo>
                <a:lnTo>
                  <a:pt x="70103" y="483107"/>
                </a:lnTo>
                <a:lnTo>
                  <a:pt x="74675" y="469391"/>
                </a:lnTo>
                <a:close/>
              </a:path>
              <a:path w="347979" h="500379">
                <a:moveTo>
                  <a:pt x="347471" y="3047"/>
                </a:moveTo>
                <a:lnTo>
                  <a:pt x="345947" y="0"/>
                </a:lnTo>
                <a:lnTo>
                  <a:pt x="341375" y="0"/>
                </a:lnTo>
                <a:lnTo>
                  <a:pt x="338327" y="1523"/>
                </a:lnTo>
                <a:lnTo>
                  <a:pt x="54222" y="427682"/>
                </a:lnTo>
                <a:lnTo>
                  <a:pt x="59435" y="429767"/>
                </a:lnTo>
                <a:lnTo>
                  <a:pt x="62483" y="432815"/>
                </a:lnTo>
                <a:lnTo>
                  <a:pt x="345947" y="7619"/>
                </a:lnTo>
                <a:lnTo>
                  <a:pt x="347471" y="304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078101" y="2782823"/>
            <a:ext cx="117475" cy="500380"/>
          </a:xfrm>
          <a:custGeom>
            <a:avLst/>
            <a:gdLst/>
            <a:ahLst/>
            <a:cxnLst/>
            <a:rect l="l" t="t" r="r" b="b"/>
            <a:pathLst>
              <a:path w="117475" h="500379">
                <a:moveTo>
                  <a:pt x="79325" y="424136"/>
                </a:moveTo>
                <a:lnTo>
                  <a:pt x="9143" y="3047"/>
                </a:lnTo>
                <a:lnTo>
                  <a:pt x="7619" y="0"/>
                </a:lnTo>
                <a:lnTo>
                  <a:pt x="3047" y="0"/>
                </a:lnTo>
                <a:lnTo>
                  <a:pt x="0" y="1523"/>
                </a:lnTo>
                <a:lnTo>
                  <a:pt x="0" y="6095"/>
                </a:lnTo>
                <a:lnTo>
                  <a:pt x="69913" y="425576"/>
                </a:lnTo>
                <a:lnTo>
                  <a:pt x="74675" y="423671"/>
                </a:lnTo>
                <a:lnTo>
                  <a:pt x="79325" y="424136"/>
                </a:lnTo>
                <a:close/>
              </a:path>
              <a:path w="117475" h="500379">
                <a:moveTo>
                  <a:pt x="85343" y="499719"/>
                </a:moveTo>
                <a:lnTo>
                  <a:pt x="85343" y="460247"/>
                </a:lnTo>
                <a:lnTo>
                  <a:pt x="83819" y="464819"/>
                </a:lnTo>
                <a:lnTo>
                  <a:pt x="80771" y="466343"/>
                </a:lnTo>
                <a:lnTo>
                  <a:pt x="77723" y="466343"/>
                </a:lnTo>
                <a:lnTo>
                  <a:pt x="76199" y="463295"/>
                </a:lnTo>
                <a:lnTo>
                  <a:pt x="69913" y="425576"/>
                </a:lnTo>
                <a:lnTo>
                  <a:pt x="59435" y="429767"/>
                </a:lnTo>
                <a:lnTo>
                  <a:pt x="48767" y="438911"/>
                </a:lnTo>
                <a:lnTo>
                  <a:pt x="42671" y="452627"/>
                </a:lnTo>
                <a:lnTo>
                  <a:pt x="42671" y="467867"/>
                </a:lnTo>
                <a:lnTo>
                  <a:pt x="48767" y="481583"/>
                </a:lnTo>
                <a:lnTo>
                  <a:pt x="57911" y="492251"/>
                </a:lnTo>
                <a:lnTo>
                  <a:pt x="71627" y="498347"/>
                </a:lnTo>
                <a:lnTo>
                  <a:pt x="85343" y="499719"/>
                </a:lnTo>
                <a:close/>
              </a:path>
              <a:path w="117475" h="500379">
                <a:moveTo>
                  <a:pt x="85343" y="460247"/>
                </a:moveTo>
                <a:lnTo>
                  <a:pt x="79325" y="424136"/>
                </a:lnTo>
                <a:lnTo>
                  <a:pt x="74675" y="423671"/>
                </a:lnTo>
                <a:lnTo>
                  <a:pt x="69913" y="425576"/>
                </a:lnTo>
                <a:lnTo>
                  <a:pt x="76199" y="463295"/>
                </a:lnTo>
                <a:lnTo>
                  <a:pt x="77723" y="466343"/>
                </a:lnTo>
                <a:lnTo>
                  <a:pt x="80771" y="466343"/>
                </a:lnTo>
                <a:lnTo>
                  <a:pt x="83819" y="464819"/>
                </a:lnTo>
                <a:lnTo>
                  <a:pt x="85343" y="460247"/>
                </a:lnTo>
                <a:close/>
              </a:path>
              <a:path w="117475" h="500379">
                <a:moveTo>
                  <a:pt x="117347" y="470915"/>
                </a:moveTo>
                <a:lnTo>
                  <a:pt x="117347" y="455675"/>
                </a:lnTo>
                <a:lnTo>
                  <a:pt x="112775" y="441959"/>
                </a:lnTo>
                <a:lnTo>
                  <a:pt x="102107" y="431291"/>
                </a:lnTo>
                <a:lnTo>
                  <a:pt x="89915" y="425195"/>
                </a:lnTo>
                <a:lnTo>
                  <a:pt x="79325" y="424136"/>
                </a:lnTo>
                <a:lnTo>
                  <a:pt x="85343" y="460247"/>
                </a:lnTo>
                <a:lnTo>
                  <a:pt x="85343" y="499719"/>
                </a:lnTo>
                <a:lnTo>
                  <a:pt x="86867" y="499871"/>
                </a:lnTo>
                <a:lnTo>
                  <a:pt x="100583" y="493775"/>
                </a:lnTo>
                <a:lnTo>
                  <a:pt x="111251" y="484631"/>
                </a:lnTo>
                <a:lnTo>
                  <a:pt x="117347" y="47091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078101" y="2782823"/>
            <a:ext cx="728980" cy="424180"/>
          </a:xfrm>
          <a:custGeom>
            <a:avLst/>
            <a:gdLst/>
            <a:ahLst/>
            <a:cxnLst/>
            <a:rect l="l" t="t" r="r" b="b"/>
            <a:pathLst>
              <a:path w="728979" h="424180">
                <a:moveTo>
                  <a:pt x="659891" y="363219"/>
                </a:moveTo>
                <a:lnTo>
                  <a:pt x="6095" y="0"/>
                </a:lnTo>
                <a:lnTo>
                  <a:pt x="3047" y="0"/>
                </a:lnTo>
                <a:lnTo>
                  <a:pt x="0" y="1523"/>
                </a:lnTo>
                <a:lnTo>
                  <a:pt x="0" y="6095"/>
                </a:lnTo>
                <a:lnTo>
                  <a:pt x="1523" y="9143"/>
                </a:lnTo>
                <a:lnTo>
                  <a:pt x="655177" y="372284"/>
                </a:lnTo>
                <a:lnTo>
                  <a:pt x="656843" y="367283"/>
                </a:lnTo>
                <a:lnTo>
                  <a:pt x="659891" y="363219"/>
                </a:lnTo>
                <a:close/>
              </a:path>
              <a:path w="728979" h="424180">
                <a:moveTo>
                  <a:pt x="694943" y="422757"/>
                </a:moveTo>
                <a:lnTo>
                  <a:pt x="694943" y="388619"/>
                </a:lnTo>
                <a:lnTo>
                  <a:pt x="691895" y="390143"/>
                </a:lnTo>
                <a:lnTo>
                  <a:pt x="687323" y="390143"/>
                </a:lnTo>
                <a:lnTo>
                  <a:pt x="655177" y="372284"/>
                </a:lnTo>
                <a:lnTo>
                  <a:pt x="652271" y="380999"/>
                </a:lnTo>
                <a:lnTo>
                  <a:pt x="653795" y="396239"/>
                </a:lnTo>
                <a:lnTo>
                  <a:pt x="659891" y="408431"/>
                </a:lnTo>
                <a:lnTo>
                  <a:pt x="672083" y="419099"/>
                </a:lnTo>
                <a:lnTo>
                  <a:pt x="685799" y="423671"/>
                </a:lnTo>
                <a:lnTo>
                  <a:pt x="694943" y="422757"/>
                </a:lnTo>
                <a:close/>
              </a:path>
              <a:path w="728979" h="424180">
                <a:moveTo>
                  <a:pt x="694943" y="388619"/>
                </a:moveTo>
                <a:lnTo>
                  <a:pt x="694943" y="384047"/>
                </a:lnTo>
                <a:lnTo>
                  <a:pt x="691895" y="380999"/>
                </a:lnTo>
                <a:lnTo>
                  <a:pt x="659891" y="363219"/>
                </a:lnTo>
                <a:lnTo>
                  <a:pt x="656843" y="367283"/>
                </a:lnTo>
                <a:lnTo>
                  <a:pt x="655177" y="372284"/>
                </a:lnTo>
                <a:lnTo>
                  <a:pt x="687323" y="390143"/>
                </a:lnTo>
                <a:lnTo>
                  <a:pt x="691895" y="390143"/>
                </a:lnTo>
                <a:lnTo>
                  <a:pt x="694943" y="388619"/>
                </a:lnTo>
                <a:close/>
              </a:path>
              <a:path w="728979" h="424180">
                <a:moveTo>
                  <a:pt x="728471" y="390143"/>
                </a:moveTo>
                <a:lnTo>
                  <a:pt x="726947" y="374903"/>
                </a:lnTo>
                <a:lnTo>
                  <a:pt x="720851" y="362711"/>
                </a:lnTo>
                <a:lnTo>
                  <a:pt x="708659" y="352043"/>
                </a:lnTo>
                <a:lnTo>
                  <a:pt x="693419" y="347471"/>
                </a:lnTo>
                <a:lnTo>
                  <a:pt x="679703" y="348995"/>
                </a:lnTo>
                <a:lnTo>
                  <a:pt x="665987" y="355091"/>
                </a:lnTo>
                <a:lnTo>
                  <a:pt x="659891" y="363219"/>
                </a:lnTo>
                <a:lnTo>
                  <a:pt x="691895" y="380999"/>
                </a:lnTo>
                <a:lnTo>
                  <a:pt x="694943" y="384047"/>
                </a:lnTo>
                <a:lnTo>
                  <a:pt x="694943" y="422757"/>
                </a:lnTo>
                <a:lnTo>
                  <a:pt x="701039" y="422147"/>
                </a:lnTo>
                <a:lnTo>
                  <a:pt x="713231" y="416051"/>
                </a:lnTo>
                <a:lnTo>
                  <a:pt x="723899" y="403859"/>
                </a:lnTo>
                <a:lnTo>
                  <a:pt x="728471" y="39014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3443616" y="3203446"/>
            <a:ext cx="1068070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682625" algn="l"/>
              </a:tabLst>
            </a:pPr>
            <a:r>
              <a:rPr sz="2400" b="1" u="heavy" spc="-10" dirty="0">
                <a:latin typeface="Times New Roman"/>
                <a:cs typeface="Times New Roman"/>
              </a:rPr>
              <a:t>A</a:t>
            </a:r>
            <a:r>
              <a:rPr sz="2400" b="1" u="heavy" dirty="0">
                <a:latin typeface="Times New Roman"/>
                <a:cs typeface="Times New Roman"/>
              </a:rPr>
              <a:t>1</a:t>
            </a:r>
            <a:r>
              <a:rPr sz="2400" b="1" dirty="0">
                <a:latin typeface="Times New Roman"/>
                <a:cs typeface="Times New Roman"/>
              </a:rPr>
              <a:t>	</a:t>
            </a:r>
            <a:r>
              <a:rPr sz="2400" b="1" u="heavy" spc="-10" dirty="0">
                <a:latin typeface="Times New Roman"/>
                <a:cs typeface="Times New Roman"/>
              </a:rPr>
              <a:t>A</a:t>
            </a:r>
            <a:r>
              <a:rPr sz="2400" b="1" u="heavy" dirty="0">
                <a:latin typeface="Times New Roman"/>
                <a:cs typeface="Times New Roman"/>
              </a:rPr>
              <a:t>2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847219" y="2974846"/>
            <a:ext cx="397510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spc="-10" dirty="0">
                <a:latin typeface="Times New Roman"/>
                <a:cs typeface="Times New Roman"/>
              </a:rPr>
              <a:t>A</a:t>
            </a:r>
            <a:r>
              <a:rPr sz="2400" dirty="0">
                <a:latin typeface="Times New Roman"/>
                <a:cs typeface="Times New Roman"/>
              </a:rPr>
              <a:t>3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7339462" y="2494788"/>
            <a:ext cx="982980" cy="128270"/>
          </a:xfrm>
          <a:custGeom>
            <a:avLst/>
            <a:gdLst/>
            <a:ahLst/>
            <a:cxnLst/>
            <a:rect l="l" t="t" r="r" b="b"/>
            <a:pathLst>
              <a:path w="982979" h="128269">
                <a:moveTo>
                  <a:pt x="127507" y="59435"/>
                </a:moveTo>
                <a:lnTo>
                  <a:pt x="108203" y="19811"/>
                </a:lnTo>
                <a:lnTo>
                  <a:pt x="64007" y="0"/>
                </a:lnTo>
                <a:lnTo>
                  <a:pt x="50291" y="1523"/>
                </a:lnTo>
                <a:lnTo>
                  <a:pt x="6095" y="39623"/>
                </a:lnTo>
                <a:lnTo>
                  <a:pt x="0" y="64007"/>
                </a:lnTo>
                <a:lnTo>
                  <a:pt x="1523" y="76199"/>
                </a:lnTo>
                <a:lnTo>
                  <a:pt x="39623" y="121919"/>
                </a:lnTo>
                <a:lnTo>
                  <a:pt x="59435" y="127507"/>
                </a:lnTo>
                <a:lnTo>
                  <a:pt x="59435" y="64007"/>
                </a:lnTo>
                <a:lnTo>
                  <a:pt x="60959" y="60959"/>
                </a:lnTo>
                <a:lnTo>
                  <a:pt x="64007" y="59435"/>
                </a:lnTo>
                <a:lnTo>
                  <a:pt x="127507" y="59435"/>
                </a:lnTo>
                <a:close/>
              </a:path>
              <a:path w="982979" h="128269">
                <a:moveTo>
                  <a:pt x="128015" y="64007"/>
                </a:moveTo>
                <a:lnTo>
                  <a:pt x="127507" y="59435"/>
                </a:lnTo>
                <a:lnTo>
                  <a:pt x="64007" y="59435"/>
                </a:lnTo>
                <a:lnTo>
                  <a:pt x="60959" y="60959"/>
                </a:lnTo>
                <a:lnTo>
                  <a:pt x="59435" y="64007"/>
                </a:lnTo>
                <a:lnTo>
                  <a:pt x="60959" y="67055"/>
                </a:lnTo>
                <a:lnTo>
                  <a:pt x="64007" y="68579"/>
                </a:lnTo>
                <a:lnTo>
                  <a:pt x="127444" y="68579"/>
                </a:lnTo>
                <a:lnTo>
                  <a:pt x="128015" y="64007"/>
                </a:lnTo>
                <a:close/>
              </a:path>
              <a:path w="982979" h="128269">
                <a:moveTo>
                  <a:pt x="127444" y="68579"/>
                </a:moveTo>
                <a:lnTo>
                  <a:pt x="64007" y="68579"/>
                </a:lnTo>
                <a:lnTo>
                  <a:pt x="60959" y="67055"/>
                </a:lnTo>
                <a:lnTo>
                  <a:pt x="59435" y="64007"/>
                </a:lnTo>
                <a:lnTo>
                  <a:pt x="59435" y="127507"/>
                </a:lnTo>
                <a:lnTo>
                  <a:pt x="108203" y="108203"/>
                </a:lnTo>
                <a:lnTo>
                  <a:pt x="126491" y="76199"/>
                </a:lnTo>
                <a:lnTo>
                  <a:pt x="127444" y="68579"/>
                </a:lnTo>
                <a:close/>
              </a:path>
              <a:path w="982979" h="128269">
                <a:moveTo>
                  <a:pt x="128015" y="68579"/>
                </a:moveTo>
                <a:lnTo>
                  <a:pt x="128015" y="64007"/>
                </a:lnTo>
                <a:lnTo>
                  <a:pt x="127444" y="68579"/>
                </a:lnTo>
                <a:lnTo>
                  <a:pt x="128015" y="68579"/>
                </a:lnTo>
                <a:close/>
              </a:path>
              <a:path w="982979" h="128269">
                <a:moveTo>
                  <a:pt x="982979" y="64007"/>
                </a:moveTo>
                <a:lnTo>
                  <a:pt x="981455" y="60959"/>
                </a:lnTo>
                <a:lnTo>
                  <a:pt x="978407" y="59435"/>
                </a:lnTo>
                <a:lnTo>
                  <a:pt x="127507" y="59435"/>
                </a:lnTo>
                <a:lnTo>
                  <a:pt x="128015" y="64007"/>
                </a:lnTo>
                <a:lnTo>
                  <a:pt x="128015" y="68579"/>
                </a:lnTo>
                <a:lnTo>
                  <a:pt x="978407" y="68579"/>
                </a:lnTo>
                <a:lnTo>
                  <a:pt x="981455" y="67055"/>
                </a:lnTo>
                <a:lnTo>
                  <a:pt x="982979" y="6400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17" name="object 17"/>
          <p:cNvGraphicFramePr>
            <a:graphicFrameLocks noGrp="1"/>
          </p:cNvGraphicFramePr>
          <p:nvPr/>
        </p:nvGraphicFramePr>
        <p:xfrm>
          <a:off x="3620711" y="2173033"/>
          <a:ext cx="2461258" cy="7467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66799"/>
                <a:gridCol w="1394459"/>
              </a:tblGrid>
              <a:tr h="380999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35"/>
                        </a:spcBef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A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4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31140">
                        <a:lnSpc>
                          <a:spcPts val="2555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1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4">
                      <a:solidFill>
                        <a:srgbClr val="000000"/>
                      </a:solidFill>
                      <a:prstDash val="solid"/>
                    </a:lnL>
                    <a:lnB w="9524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859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4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4">
                      <a:solidFill>
                        <a:srgbClr val="000000"/>
                      </a:solidFill>
                      <a:prstDash val="solid"/>
                    </a:lnL>
                    <a:lnT w="9524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  <p:sp>
        <p:nvSpPr>
          <p:cNvPr id="18" name="object 18"/>
          <p:cNvSpPr/>
          <p:nvPr/>
        </p:nvSpPr>
        <p:spPr>
          <a:xfrm>
            <a:off x="8616574" y="2782823"/>
            <a:ext cx="347980" cy="500380"/>
          </a:xfrm>
          <a:custGeom>
            <a:avLst/>
            <a:gdLst/>
            <a:ahLst/>
            <a:cxnLst/>
            <a:rect l="l" t="t" r="r" b="b"/>
            <a:pathLst>
              <a:path w="347979" h="500379">
                <a:moveTo>
                  <a:pt x="54222" y="427682"/>
                </a:moveTo>
                <a:lnTo>
                  <a:pt x="44195" y="423671"/>
                </a:lnTo>
                <a:lnTo>
                  <a:pt x="30479" y="425195"/>
                </a:lnTo>
                <a:lnTo>
                  <a:pt x="16763" y="429767"/>
                </a:lnTo>
                <a:lnTo>
                  <a:pt x="6095" y="440435"/>
                </a:lnTo>
                <a:lnTo>
                  <a:pt x="0" y="454151"/>
                </a:lnTo>
                <a:lnTo>
                  <a:pt x="0" y="469391"/>
                </a:lnTo>
                <a:lnTo>
                  <a:pt x="6095" y="483107"/>
                </a:lnTo>
                <a:lnTo>
                  <a:pt x="16763" y="493775"/>
                </a:lnTo>
                <a:lnTo>
                  <a:pt x="30479" y="499871"/>
                </a:lnTo>
                <a:lnTo>
                  <a:pt x="33527" y="499871"/>
                </a:lnTo>
                <a:lnTo>
                  <a:pt x="33527" y="458723"/>
                </a:lnTo>
                <a:lnTo>
                  <a:pt x="54222" y="427682"/>
                </a:lnTo>
                <a:close/>
              </a:path>
              <a:path w="347979" h="500379">
                <a:moveTo>
                  <a:pt x="62483" y="432815"/>
                </a:moveTo>
                <a:lnTo>
                  <a:pt x="59435" y="429767"/>
                </a:lnTo>
                <a:lnTo>
                  <a:pt x="54222" y="427682"/>
                </a:lnTo>
                <a:lnTo>
                  <a:pt x="33527" y="458723"/>
                </a:lnTo>
                <a:lnTo>
                  <a:pt x="33527" y="463295"/>
                </a:lnTo>
                <a:lnTo>
                  <a:pt x="35051" y="466343"/>
                </a:lnTo>
                <a:lnTo>
                  <a:pt x="38099" y="466343"/>
                </a:lnTo>
                <a:lnTo>
                  <a:pt x="41147" y="464819"/>
                </a:lnTo>
                <a:lnTo>
                  <a:pt x="62483" y="432815"/>
                </a:lnTo>
                <a:close/>
              </a:path>
              <a:path w="347979" h="500379">
                <a:moveTo>
                  <a:pt x="74675" y="469391"/>
                </a:moveTo>
                <a:lnTo>
                  <a:pt x="74675" y="454151"/>
                </a:lnTo>
                <a:lnTo>
                  <a:pt x="70103" y="440435"/>
                </a:lnTo>
                <a:lnTo>
                  <a:pt x="62483" y="432815"/>
                </a:lnTo>
                <a:lnTo>
                  <a:pt x="41147" y="464819"/>
                </a:lnTo>
                <a:lnTo>
                  <a:pt x="38099" y="466343"/>
                </a:lnTo>
                <a:lnTo>
                  <a:pt x="35051" y="466343"/>
                </a:lnTo>
                <a:lnTo>
                  <a:pt x="33527" y="463295"/>
                </a:lnTo>
                <a:lnTo>
                  <a:pt x="33527" y="499871"/>
                </a:lnTo>
                <a:lnTo>
                  <a:pt x="45719" y="499871"/>
                </a:lnTo>
                <a:lnTo>
                  <a:pt x="59435" y="493775"/>
                </a:lnTo>
                <a:lnTo>
                  <a:pt x="70103" y="483107"/>
                </a:lnTo>
                <a:lnTo>
                  <a:pt x="74675" y="469391"/>
                </a:lnTo>
                <a:close/>
              </a:path>
              <a:path w="347979" h="500379">
                <a:moveTo>
                  <a:pt x="347471" y="3047"/>
                </a:moveTo>
                <a:lnTo>
                  <a:pt x="345947" y="0"/>
                </a:lnTo>
                <a:lnTo>
                  <a:pt x="341375" y="0"/>
                </a:lnTo>
                <a:lnTo>
                  <a:pt x="338327" y="1523"/>
                </a:lnTo>
                <a:lnTo>
                  <a:pt x="54222" y="427682"/>
                </a:lnTo>
                <a:lnTo>
                  <a:pt x="59435" y="429767"/>
                </a:lnTo>
                <a:lnTo>
                  <a:pt x="62483" y="432815"/>
                </a:lnTo>
                <a:lnTo>
                  <a:pt x="345947" y="7619"/>
                </a:lnTo>
                <a:lnTo>
                  <a:pt x="347471" y="304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8954902" y="2782823"/>
            <a:ext cx="117475" cy="500380"/>
          </a:xfrm>
          <a:custGeom>
            <a:avLst/>
            <a:gdLst/>
            <a:ahLst/>
            <a:cxnLst/>
            <a:rect l="l" t="t" r="r" b="b"/>
            <a:pathLst>
              <a:path w="117475" h="500379">
                <a:moveTo>
                  <a:pt x="79325" y="424136"/>
                </a:moveTo>
                <a:lnTo>
                  <a:pt x="9143" y="3047"/>
                </a:lnTo>
                <a:lnTo>
                  <a:pt x="7619" y="0"/>
                </a:lnTo>
                <a:lnTo>
                  <a:pt x="3047" y="0"/>
                </a:lnTo>
                <a:lnTo>
                  <a:pt x="0" y="1523"/>
                </a:lnTo>
                <a:lnTo>
                  <a:pt x="0" y="6095"/>
                </a:lnTo>
                <a:lnTo>
                  <a:pt x="69913" y="425576"/>
                </a:lnTo>
                <a:lnTo>
                  <a:pt x="74675" y="423671"/>
                </a:lnTo>
                <a:lnTo>
                  <a:pt x="79325" y="424136"/>
                </a:lnTo>
                <a:close/>
              </a:path>
              <a:path w="117475" h="500379">
                <a:moveTo>
                  <a:pt x="85343" y="499719"/>
                </a:moveTo>
                <a:lnTo>
                  <a:pt x="85343" y="460247"/>
                </a:lnTo>
                <a:lnTo>
                  <a:pt x="83819" y="464819"/>
                </a:lnTo>
                <a:lnTo>
                  <a:pt x="80771" y="466343"/>
                </a:lnTo>
                <a:lnTo>
                  <a:pt x="77723" y="466343"/>
                </a:lnTo>
                <a:lnTo>
                  <a:pt x="76199" y="463295"/>
                </a:lnTo>
                <a:lnTo>
                  <a:pt x="69913" y="425576"/>
                </a:lnTo>
                <a:lnTo>
                  <a:pt x="59435" y="429767"/>
                </a:lnTo>
                <a:lnTo>
                  <a:pt x="48767" y="438911"/>
                </a:lnTo>
                <a:lnTo>
                  <a:pt x="42671" y="452627"/>
                </a:lnTo>
                <a:lnTo>
                  <a:pt x="42671" y="467867"/>
                </a:lnTo>
                <a:lnTo>
                  <a:pt x="48767" y="481583"/>
                </a:lnTo>
                <a:lnTo>
                  <a:pt x="57911" y="492251"/>
                </a:lnTo>
                <a:lnTo>
                  <a:pt x="71627" y="498347"/>
                </a:lnTo>
                <a:lnTo>
                  <a:pt x="85343" y="499719"/>
                </a:lnTo>
                <a:close/>
              </a:path>
              <a:path w="117475" h="500379">
                <a:moveTo>
                  <a:pt x="85343" y="460247"/>
                </a:moveTo>
                <a:lnTo>
                  <a:pt x="79325" y="424136"/>
                </a:lnTo>
                <a:lnTo>
                  <a:pt x="74675" y="423671"/>
                </a:lnTo>
                <a:lnTo>
                  <a:pt x="69913" y="425576"/>
                </a:lnTo>
                <a:lnTo>
                  <a:pt x="76199" y="463295"/>
                </a:lnTo>
                <a:lnTo>
                  <a:pt x="77723" y="466343"/>
                </a:lnTo>
                <a:lnTo>
                  <a:pt x="80771" y="466343"/>
                </a:lnTo>
                <a:lnTo>
                  <a:pt x="83819" y="464819"/>
                </a:lnTo>
                <a:lnTo>
                  <a:pt x="85343" y="460247"/>
                </a:lnTo>
                <a:close/>
              </a:path>
              <a:path w="117475" h="500379">
                <a:moveTo>
                  <a:pt x="117347" y="470915"/>
                </a:moveTo>
                <a:lnTo>
                  <a:pt x="117347" y="455675"/>
                </a:lnTo>
                <a:lnTo>
                  <a:pt x="112775" y="441959"/>
                </a:lnTo>
                <a:lnTo>
                  <a:pt x="102107" y="431291"/>
                </a:lnTo>
                <a:lnTo>
                  <a:pt x="89915" y="425195"/>
                </a:lnTo>
                <a:lnTo>
                  <a:pt x="79325" y="424136"/>
                </a:lnTo>
                <a:lnTo>
                  <a:pt x="85343" y="460247"/>
                </a:lnTo>
                <a:lnTo>
                  <a:pt x="85343" y="499719"/>
                </a:lnTo>
                <a:lnTo>
                  <a:pt x="86867" y="499871"/>
                </a:lnTo>
                <a:lnTo>
                  <a:pt x="100583" y="493775"/>
                </a:lnTo>
                <a:lnTo>
                  <a:pt x="111251" y="484631"/>
                </a:lnTo>
                <a:lnTo>
                  <a:pt x="117347" y="47091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8320414" y="3203446"/>
            <a:ext cx="1051560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682625" algn="l"/>
              </a:tabLst>
            </a:pPr>
            <a:r>
              <a:rPr sz="2400" b="1" u="heavy" spc="-10" dirty="0">
                <a:latin typeface="Times New Roman"/>
                <a:cs typeface="Times New Roman"/>
              </a:rPr>
              <a:t>B</a:t>
            </a:r>
            <a:r>
              <a:rPr sz="2400" b="1" u="heavy" dirty="0">
                <a:latin typeface="Times New Roman"/>
                <a:cs typeface="Times New Roman"/>
              </a:rPr>
              <a:t>1</a:t>
            </a:r>
            <a:r>
              <a:rPr sz="2400" b="1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B</a:t>
            </a:r>
            <a:r>
              <a:rPr sz="2400" dirty="0">
                <a:latin typeface="Times New Roman"/>
                <a:cs typeface="Times New Roman"/>
              </a:rPr>
              <a:t>2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8317869" y="2177795"/>
            <a:ext cx="1066800" cy="609600"/>
          </a:xfrm>
          <a:custGeom>
            <a:avLst/>
            <a:gdLst/>
            <a:ahLst/>
            <a:cxnLst/>
            <a:rect l="l" t="t" r="r" b="b"/>
            <a:pathLst>
              <a:path w="1066800" h="609600">
                <a:moveTo>
                  <a:pt x="0" y="0"/>
                </a:moveTo>
                <a:lnTo>
                  <a:pt x="0" y="609599"/>
                </a:lnTo>
                <a:lnTo>
                  <a:pt x="1066799" y="609599"/>
                </a:lnTo>
                <a:lnTo>
                  <a:pt x="106679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8317869" y="2177795"/>
            <a:ext cx="1066800" cy="609600"/>
          </a:xfrm>
          <a:prstGeom prst="rect">
            <a:avLst/>
          </a:prstGeom>
          <a:solidFill>
            <a:srgbClr val="FFFFFF"/>
          </a:solidFill>
          <a:ln w="9524">
            <a:solidFill>
              <a:srgbClr val="000000"/>
            </a:solidFill>
          </a:ln>
        </p:spPr>
        <p:txBody>
          <a:bodyPr vert="horz" wrap="square" lIns="0" tIns="10604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835"/>
              </a:spcBef>
            </a:pPr>
            <a:r>
              <a:rPr sz="2400" dirty="0">
                <a:latin typeface="Times New Roman"/>
                <a:cs typeface="Times New Roman"/>
              </a:rPr>
              <a:t>B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5553333" y="2699003"/>
            <a:ext cx="1809114" cy="1450975"/>
          </a:xfrm>
          <a:custGeom>
            <a:avLst/>
            <a:gdLst/>
            <a:ahLst/>
            <a:cxnLst/>
            <a:rect l="l" t="t" r="r" b="b"/>
            <a:pathLst>
              <a:path w="1809115" h="1450975">
                <a:moveTo>
                  <a:pt x="1750523" y="63840"/>
                </a:moveTo>
                <a:lnTo>
                  <a:pt x="1732736" y="42101"/>
                </a:lnTo>
                <a:lnTo>
                  <a:pt x="0" y="1427987"/>
                </a:lnTo>
                <a:lnTo>
                  <a:pt x="16763" y="1450847"/>
                </a:lnTo>
                <a:lnTo>
                  <a:pt x="1750523" y="63840"/>
                </a:lnTo>
                <a:close/>
              </a:path>
              <a:path w="1809115" h="1450975">
                <a:moveTo>
                  <a:pt x="1808987" y="0"/>
                </a:moveTo>
                <a:lnTo>
                  <a:pt x="1714499" y="19811"/>
                </a:lnTo>
                <a:lnTo>
                  <a:pt x="1732736" y="42101"/>
                </a:lnTo>
                <a:lnTo>
                  <a:pt x="1743455" y="33527"/>
                </a:lnTo>
                <a:lnTo>
                  <a:pt x="1761743" y="54863"/>
                </a:lnTo>
                <a:lnTo>
                  <a:pt x="1761743" y="77554"/>
                </a:lnTo>
                <a:lnTo>
                  <a:pt x="1769363" y="86867"/>
                </a:lnTo>
                <a:lnTo>
                  <a:pt x="1808987" y="0"/>
                </a:lnTo>
                <a:close/>
              </a:path>
              <a:path w="1809115" h="1450975">
                <a:moveTo>
                  <a:pt x="1761743" y="54863"/>
                </a:moveTo>
                <a:lnTo>
                  <a:pt x="1743455" y="33527"/>
                </a:lnTo>
                <a:lnTo>
                  <a:pt x="1732736" y="42101"/>
                </a:lnTo>
                <a:lnTo>
                  <a:pt x="1750523" y="63840"/>
                </a:lnTo>
                <a:lnTo>
                  <a:pt x="1761743" y="54863"/>
                </a:lnTo>
                <a:close/>
              </a:path>
              <a:path w="1809115" h="1450975">
                <a:moveTo>
                  <a:pt x="1761743" y="77554"/>
                </a:moveTo>
                <a:lnTo>
                  <a:pt x="1761743" y="54863"/>
                </a:lnTo>
                <a:lnTo>
                  <a:pt x="1750523" y="63840"/>
                </a:lnTo>
                <a:lnTo>
                  <a:pt x="1761743" y="7755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4481962" y="4137659"/>
            <a:ext cx="2232660" cy="647700"/>
          </a:xfrm>
          <a:custGeom>
            <a:avLst/>
            <a:gdLst/>
            <a:ahLst/>
            <a:cxnLst/>
            <a:rect l="l" t="t" r="r" b="b"/>
            <a:pathLst>
              <a:path w="2232659" h="647700">
                <a:moveTo>
                  <a:pt x="1117091" y="0"/>
                </a:moveTo>
                <a:lnTo>
                  <a:pt x="1046416" y="642"/>
                </a:lnTo>
                <a:lnTo>
                  <a:pt x="976913" y="2545"/>
                </a:lnTo>
                <a:lnTo>
                  <a:pt x="908713" y="5667"/>
                </a:lnTo>
                <a:lnTo>
                  <a:pt x="841946" y="9972"/>
                </a:lnTo>
                <a:lnTo>
                  <a:pt x="776743" y="15419"/>
                </a:lnTo>
                <a:lnTo>
                  <a:pt x="713234" y="21969"/>
                </a:lnTo>
                <a:lnTo>
                  <a:pt x="651551" y="29584"/>
                </a:lnTo>
                <a:lnTo>
                  <a:pt x="591823" y="38224"/>
                </a:lnTo>
                <a:lnTo>
                  <a:pt x="534181" y="47850"/>
                </a:lnTo>
                <a:lnTo>
                  <a:pt x="478756" y="58424"/>
                </a:lnTo>
                <a:lnTo>
                  <a:pt x="425679" y="69906"/>
                </a:lnTo>
                <a:lnTo>
                  <a:pt x="375079" y="82258"/>
                </a:lnTo>
                <a:lnTo>
                  <a:pt x="327088" y="95440"/>
                </a:lnTo>
                <a:lnTo>
                  <a:pt x="281836" y="109413"/>
                </a:lnTo>
                <a:lnTo>
                  <a:pt x="239454" y="124139"/>
                </a:lnTo>
                <a:lnTo>
                  <a:pt x="200072" y="139578"/>
                </a:lnTo>
                <a:lnTo>
                  <a:pt x="163821" y="155691"/>
                </a:lnTo>
                <a:lnTo>
                  <a:pt x="101234" y="189784"/>
                </a:lnTo>
                <a:lnTo>
                  <a:pt x="52738" y="226105"/>
                </a:lnTo>
                <a:lnTo>
                  <a:pt x="19377" y="264343"/>
                </a:lnTo>
                <a:lnTo>
                  <a:pt x="2196" y="304186"/>
                </a:lnTo>
                <a:lnTo>
                  <a:pt x="0" y="324611"/>
                </a:lnTo>
                <a:lnTo>
                  <a:pt x="2196" y="345030"/>
                </a:lnTo>
                <a:lnTo>
                  <a:pt x="19377" y="384823"/>
                </a:lnTo>
                <a:lnTo>
                  <a:pt x="52738" y="422970"/>
                </a:lnTo>
                <a:lnTo>
                  <a:pt x="101234" y="459168"/>
                </a:lnTo>
                <a:lnTo>
                  <a:pt x="163821" y="493111"/>
                </a:lnTo>
                <a:lnTo>
                  <a:pt x="200072" y="509142"/>
                </a:lnTo>
                <a:lnTo>
                  <a:pt x="239454" y="524497"/>
                </a:lnTo>
                <a:lnTo>
                  <a:pt x="281836" y="539135"/>
                </a:lnTo>
                <a:lnTo>
                  <a:pt x="327088" y="553021"/>
                </a:lnTo>
                <a:lnTo>
                  <a:pt x="375079" y="566115"/>
                </a:lnTo>
                <a:lnTo>
                  <a:pt x="425679" y="578380"/>
                </a:lnTo>
                <a:lnTo>
                  <a:pt x="478756" y="589778"/>
                </a:lnTo>
                <a:lnTo>
                  <a:pt x="534181" y="600270"/>
                </a:lnTo>
                <a:lnTo>
                  <a:pt x="591823" y="609819"/>
                </a:lnTo>
                <a:lnTo>
                  <a:pt x="651551" y="618387"/>
                </a:lnTo>
                <a:lnTo>
                  <a:pt x="713234" y="625936"/>
                </a:lnTo>
                <a:lnTo>
                  <a:pt x="776743" y="632428"/>
                </a:lnTo>
                <a:lnTo>
                  <a:pt x="841946" y="637824"/>
                </a:lnTo>
                <a:lnTo>
                  <a:pt x="908713" y="642088"/>
                </a:lnTo>
                <a:lnTo>
                  <a:pt x="976913" y="645180"/>
                </a:lnTo>
                <a:lnTo>
                  <a:pt x="1046416" y="647063"/>
                </a:lnTo>
                <a:lnTo>
                  <a:pt x="1117091" y="647699"/>
                </a:lnTo>
                <a:lnTo>
                  <a:pt x="1187597" y="647063"/>
                </a:lnTo>
                <a:lnTo>
                  <a:pt x="1256944" y="645180"/>
                </a:lnTo>
                <a:lnTo>
                  <a:pt x="1325001" y="642088"/>
                </a:lnTo>
                <a:lnTo>
                  <a:pt x="1391636" y="637824"/>
                </a:lnTo>
                <a:lnTo>
                  <a:pt x="1456719" y="632428"/>
                </a:lnTo>
                <a:lnTo>
                  <a:pt x="1520118" y="625936"/>
                </a:lnTo>
                <a:lnTo>
                  <a:pt x="1581703" y="618387"/>
                </a:lnTo>
                <a:lnTo>
                  <a:pt x="1641342" y="609819"/>
                </a:lnTo>
                <a:lnTo>
                  <a:pt x="1698904" y="600270"/>
                </a:lnTo>
                <a:lnTo>
                  <a:pt x="1754258" y="589778"/>
                </a:lnTo>
                <a:lnTo>
                  <a:pt x="1807273" y="578380"/>
                </a:lnTo>
                <a:lnTo>
                  <a:pt x="1857818" y="566115"/>
                </a:lnTo>
                <a:lnTo>
                  <a:pt x="1905761" y="553021"/>
                </a:lnTo>
                <a:lnTo>
                  <a:pt x="1950973" y="539135"/>
                </a:lnTo>
                <a:lnTo>
                  <a:pt x="1993320" y="524497"/>
                </a:lnTo>
                <a:lnTo>
                  <a:pt x="2032673" y="509142"/>
                </a:lnTo>
                <a:lnTo>
                  <a:pt x="2068901" y="493111"/>
                </a:lnTo>
                <a:lnTo>
                  <a:pt x="2131454" y="459168"/>
                </a:lnTo>
                <a:lnTo>
                  <a:pt x="2179932" y="422970"/>
                </a:lnTo>
                <a:lnTo>
                  <a:pt x="2213284" y="384823"/>
                </a:lnTo>
                <a:lnTo>
                  <a:pt x="2230463" y="345030"/>
                </a:lnTo>
                <a:lnTo>
                  <a:pt x="2232659" y="324611"/>
                </a:lnTo>
                <a:lnTo>
                  <a:pt x="2230463" y="304186"/>
                </a:lnTo>
                <a:lnTo>
                  <a:pt x="2213284" y="264343"/>
                </a:lnTo>
                <a:lnTo>
                  <a:pt x="2179932" y="226105"/>
                </a:lnTo>
                <a:lnTo>
                  <a:pt x="2131454" y="189784"/>
                </a:lnTo>
                <a:lnTo>
                  <a:pt x="2068901" y="155691"/>
                </a:lnTo>
                <a:lnTo>
                  <a:pt x="2032673" y="139578"/>
                </a:lnTo>
                <a:lnTo>
                  <a:pt x="1993320" y="124139"/>
                </a:lnTo>
                <a:lnTo>
                  <a:pt x="1950973" y="109413"/>
                </a:lnTo>
                <a:lnTo>
                  <a:pt x="1905761" y="95440"/>
                </a:lnTo>
                <a:lnTo>
                  <a:pt x="1857818" y="82258"/>
                </a:lnTo>
                <a:lnTo>
                  <a:pt x="1807273" y="69906"/>
                </a:lnTo>
                <a:lnTo>
                  <a:pt x="1754258" y="58424"/>
                </a:lnTo>
                <a:lnTo>
                  <a:pt x="1698904" y="47850"/>
                </a:lnTo>
                <a:lnTo>
                  <a:pt x="1641342" y="38224"/>
                </a:lnTo>
                <a:lnTo>
                  <a:pt x="1581703" y="29584"/>
                </a:lnTo>
                <a:lnTo>
                  <a:pt x="1520118" y="21969"/>
                </a:lnTo>
                <a:lnTo>
                  <a:pt x="1456719" y="15419"/>
                </a:lnTo>
                <a:lnTo>
                  <a:pt x="1391636" y="9972"/>
                </a:lnTo>
                <a:lnTo>
                  <a:pt x="1325001" y="5667"/>
                </a:lnTo>
                <a:lnTo>
                  <a:pt x="1256944" y="2545"/>
                </a:lnTo>
                <a:lnTo>
                  <a:pt x="1187597" y="642"/>
                </a:lnTo>
                <a:lnTo>
                  <a:pt x="1117091" y="0"/>
                </a:lnTo>
                <a:close/>
              </a:path>
            </a:pathLst>
          </a:custGeom>
          <a:ln w="3809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>
            <a:spLocks noGrp="1"/>
          </p:cNvSpPr>
          <p:nvPr>
            <p:ph type="ftr" sz="quarter" idx="5"/>
          </p:nvPr>
        </p:nvSpPr>
        <p:spPr>
          <a:xfrm>
            <a:off x="3289300" y="6601752"/>
            <a:ext cx="6055495" cy="1923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520"/>
              </a:lnSpc>
            </a:pPr>
            <a:r>
              <a:rPr lang="es-UY" spc="-5" dirty="0" err="1" smtClean="0"/>
              <a:t>Prof.N.Piazza</a:t>
            </a:r>
            <a:r>
              <a:rPr lang="es-UY" spc="-5" dirty="0" smtClean="0"/>
              <a:t> (tomado de aportes del Prof. L. </a:t>
            </a:r>
            <a:r>
              <a:rPr lang="es-UY" spc="-5" dirty="0" err="1" smtClean="0"/>
              <a:t>Carámbula</a:t>
            </a:r>
            <a:endParaRPr spc="-5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031869" y="2253995"/>
            <a:ext cx="1371600" cy="609600"/>
          </a:xfrm>
          <a:custGeom>
            <a:avLst/>
            <a:gdLst/>
            <a:ahLst/>
            <a:cxnLst/>
            <a:rect l="l" t="t" r="r" b="b"/>
            <a:pathLst>
              <a:path w="1371600" h="609600">
                <a:moveTo>
                  <a:pt x="1371599" y="304799"/>
                </a:moveTo>
                <a:lnTo>
                  <a:pt x="685799" y="0"/>
                </a:lnTo>
                <a:lnTo>
                  <a:pt x="0" y="304799"/>
                </a:lnTo>
                <a:lnTo>
                  <a:pt x="685799" y="609599"/>
                </a:lnTo>
                <a:lnTo>
                  <a:pt x="1371599" y="3047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031869" y="2253995"/>
            <a:ext cx="1371600" cy="609600"/>
          </a:xfrm>
          <a:custGeom>
            <a:avLst/>
            <a:gdLst/>
            <a:ahLst/>
            <a:cxnLst/>
            <a:rect l="l" t="t" r="r" b="b"/>
            <a:pathLst>
              <a:path w="1371600" h="609600">
                <a:moveTo>
                  <a:pt x="685799" y="0"/>
                </a:moveTo>
                <a:lnTo>
                  <a:pt x="0" y="304799"/>
                </a:lnTo>
                <a:lnTo>
                  <a:pt x="685799" y="609599"/>
                </a:lnTo>
                <a:lnTo>
                  <a:pt x="1371599" y="304799"/>
                </a:lnTo>
                <a:lnTo>
                  <a:pt x="685799" y="0"/>
                </a:lnTo>
                <a:close/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6442847" y="2365247"/>
            <a:ext cx="550545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spc="-10" dirty="0">
                <a:latin typeface="Times New Roman"/>
                <a:cs typeface="Times New Roman"/>
              </a:rPr>
              <a:t>A</a:t>
            </a:r>
            <a:r>
              <a:rPr sz="2400" dirty="0">
                <a:latin typeface="Times New Roman"/>
                <a:cs typeface="Times New Roman"/>
              </a:rPr>
              <a:t>-B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47700">
              <a:lnSpc>
                <a:spcPct val="100000"/>
              </a:lnSpc>
            </a:pPr>
            <a:r>
              <a:rPr dirty="0"/>
              <a:t>Pasaje a</a:t>
            </a:r>
            <a:r>
              <a:rPr spc="-85" dirty="0"/>
              <a:t> </a:t>
            </a:r>
            <a:r>
              <a:rPr spc="-5" dirty="0"/>
              <a:t>Tablas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157612" y="1980183"/>
            <a:ext cx="2463800" cy="9944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06705" indent="-294005">
              <a:lnSpc>
                <a:spcPct val="100000"/>
              </a:lnSpc>
              <a:buFont typeface="Arial"/>
              <a:buChar char="•"/>
              <a:tabLst>
                <a:tab pos="307340" algn="l"/>
              </a:tabLst>
            </a:pPr>
            <a:r>
              <a:rPr sz="3200" b="1" dirty="0">
                <a:latin typeface="Arial"/>
                <a:cs typeface="Arial"/>
              </a:rPr>
              <a:t>R</a:t>
            </a:r>
            <a:r>
              <a:rPr sz="3200" b="1" spc="-10" dirty="0">
                <a:latin typeface="Arial"/>
                <a:cs typeface="Arial"/>
              </a:rPr>
              <a:t>e</a:t>
            </a:r>
            <a:r>
              <a:rPr sz="3200" b="1" spc="-5" dirty="0">
                <a:latin typeface="Arial"/>
                <a:cs typeface="Arial"/>
              </a:rPr>
              <a:t>l</a:t>
            </a:r>
            <a:r>
              <a:rPr sz="3200" b="1" spc="-10" dirty="0">
                <a:latin typeface="Arial"/>
                <a:cs typeface="Arial"/>
              </a:rPr>
              <a:t>ac</a:t>
            </a:r>
            <a:r>
              <a:rPr sz="3200" b="1" spc="-5" dirty="0">
                <a:latin typeface="Arial"/>
                <a:cs typeface="Arial"/>
              </a:rPr>
              <a:t>i</a:t>
            </a:r>
            <a:r>
              <a:rPr sz="3200" b="1" spc="-15" dirty="0">
                <a:latin typeface="Arial"/>
                <a:cs typeface="Arial"/>
              </a:rPr>
              <a:t>o</a:t>
            </a:r>
            <a:r>
              <a:rPr sz="3200" b="1" spc="-5" dirty="0">
                <a:latin typeface="Arial"/>
                <a:cs typeface="Arial"/>
              </a:rPr>
              <a:t>n</a:t>
            </a:r>
            <a:r>
              <a:rPr sz="3200" b="1" spc="-10" dirty="0">
                <a:latin typeface="Arial"/>
                <a:cs typeface="Arial"/>
              </a:rPr>
              <a:t>e</a:t>
            </a:r>
            <a:r>
              <a:rPr sz="3200" b="1" dirty="0">
                <a:latin typeface="Arial"/>
                <a:cs typeface="Arial"/>
              </a:rPr>
              <a:t>s</a:t>
            </a:r>
            <a:endParaRPr sz="3200">
              <a:latin typeface="Arial"/>
              <a:cs typeface="Arial"/>
            </a:endParaRPr>
          </a:p>
          <a:p>
            <a:pPr marL="497205">
              <a:lnSpc>
                <a:spcPct val="100000"/>
              </a:lnSpc>
              <a:spcBef>
                <a:spcPts val="555"/>
              </a:spcBef>
            </a:pPr>
            <a:r>
              <a:rPr sz="2800" dirty="0">
                <a:latin typeface="Arial"/>
                <a:cs typeface="Arial"/>
              </a:rPr>
              <a:t>–Binarias</a:t>
            </a:r>
            <a:endParaRPr sz="28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642248" y="3050538"/>
            <a:ext cx="1077595" cy="4362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10" dirty="0">
                <a:latin typeface="Arial"/>
                <a:cs typeface="Arial"/>
              </a:rPr>
              <a:t>–1 </a:t>
            </a:r>
            <a:r>
              <a:rPr sz="2800" spc="-5" dirty="0">
                <a:latin typeface="Arial"/>
                <a:cs typeface="Arial"/>
              </a:rPr>
              <a:t>a</a:t>
            </a:r>
            <a:r>
              <a:rPr sz="2800" spc="-9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N</a:t>
            </a:r>
            <a:endParaRPr sz="28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642248" y="4231638"/>
            <a:ext cx="7621905" cy="21647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dirty="0">
                <a:latin typeface="Arial"/>
                <a:cs typeface="Arial"/>
              </a:rPr>
              <a:t>–</a:t>
            </a:r>
            <a:r>
              <a:rPr sz="2800" b="1" dirty="0">
                <a:latin typeface="Arial"/>
                <a:cs typeface="Arial"/>
              </a:rPr>
              <a:t>Para </a:t>
            </a:r>
            <a:r>
              <a:rPr sz="2800" b="1" spc="-5" dirty="0">
                <a:latin typeface="Arial"/>
                <a:cs typeface="Arial"/>
              </a:rPr>
              <a:t>este caso, TOTALIDAD, la relación</a:t>
            </a:r>
            <a:r>
              <a:rPr sz="2800" b="1" spc="1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A-B</a:t>
            </a:r>
            <a:endParaRPr sz="2800">
              <a:latin typeface="Arial"/>
              <a:cs typeface="Arial"/>
            </a:endParaRPr>
          </a:p>
          <a:p>
            <a:pPr marL="213360">
              <a:lnSpc>
                <a:spcPct val="100000"/>
              </a:lnSpc>
              <a:spcBef>
                <a:spcPts val="670"/>
              </a:spcBef>
            </a:pPr>
            <a:r>
              <a:rPr sz="2800" b="1" spc="-5" dirty="0">
                <a:latin typeface="Arial"/>
                <a:cs typeface="Arial"/>
              </a:rPr>
              <a:t>se representa </a:t>
            </a:r>
            <a:r>
              <a:rPr sz="2800" b="1" spc="5" dirty="0">
                <a:latin typeface="Arial"/>
                <a:cs typeface="Arial"/>
              </a:rPr>
              <a:t>en </a:t>
            </a:r>
            <a:r>
              <a:rPr sz="2800" b="1" spc="-5" dirty="0">
                <a:latin typeface="Arial"/>
                <a:cs typeface="Arial"/>
              </a:rPr>
              <a:t>la entidad</a:t>
            </a:r>
            <a:r>
              <a:rPr sz="2800" b="1" spc="-2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A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55"/>
              </a:spcBef>
            </a:pPr>
            <a:r>
              <a:rPr sz="2800" spc="10" dirty="0">
                <a:latin typeface="Arial"/>
                <a:cs typeface="Arial"/>
              </a:rPr>
              <a:t>–A </a:t>
            </a:r>
            <a:r>
              <a:rPr sz="2800" b="1" spc="-5" dirty="0">
                <a:latin typeface="Arial"/>
                <a:cs typeface="Arial"/>
              </a:rPr>
              <a:t>hereda la clave </a:t>
            </a:r>
            <a:r>
              <a:rPr sz="2800" b="1" spc="-10" dirty="0">
                <a:latin typeface="Arial"/>
                <a:cs typeface="Arial"/>
              </a:rPr>
              <a:t>de </a:t>
            </a:r>
            <a:r>
              <a:rPr sz="2800" spc="-5" dirty="0">
                <a:latin typeface="Arial"/>
                <a:cs typeface="Arial"/>
              </a:rPr>
              <a:t>B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(B1)</a:t>
            </a:r>
            <a:endParaRPr sz="2800">
              <a:latin typeface="Arial"/>
              <a:cs typeface="Arial"/>
            </a:endParaRPr>
          </a:p>
          <a:p>
            <a:pPr marL="411480">
              <a:lnSpc>
                <a:spcPct val="100000"/>
              </a:lnSpc>
              <a:spcBef>
                <a:spcPts val="1485"/>
              </a:spcBef>
            </a:pPr>
            <a:r>
              <a:rPr sz="2800" spc="-5" dirty="0">
                <a:latin typeface="Times New Roman"/>
                <a:cs typeface="Times New Roman"/>
              </a:rPr>
              <a:t>A </a:t>
            </a:r>
            <a:r>
              <a:rPr sz="2800" dirty="0">
                <a:latin typeface="Times New Roman"/>
                <a:cs typeface="Times New Roman"/>
              </a:rPr>
              <a:t>(</a:t>
            </a:r>
            <a:r>
              <a:rPr sz="2800" b="1" u="heavy" dirty="0">
                <a:latin typeface="Times New Roman"/>
                <a:cs typeface="Times New Roman"/>
              </a:rPr>
              <a:t>A1, A2</a:t>
            </a:r>
            <a:r>
              <a:rPr sz="2800" dirty="0">
                <a:latin typeface="Times New Roman"/>
                <a:cs typeface="Times New Roman"/>
              </a:rPr>
              <a:t>, </a:t>
            </a:r>
            <a:r>
              <a:rPr sz="2800" spc="-5" dirty="0">
                <a:latin typeface="Times New Roman"/>
                <a:cs typeface="Times New Roman"/>
              </a:rPr>
              <a:t>A3,</a:t>
            </a:r>
            <a:r>
              <a:rPr sz="2800" spc="-80" dirty="0">
                <a:latin typeface="Times New Roman"/>
                <a:cs typeface="Times New Roman"/>
              </a:rPr>
              <a:t> </a:t>
            </a:r>
            <a:r>
              <a:rPr sz="2800" i="1" spc="-5" dirty="0">
                <a:latin typeface="Times New Roman"/>
                <a:cs typeface="Times New Roman"/>
              </a:rPr>
              <a:t>B1</a:t>
            </a:r>
            <a:r>
              <a:rPr sz="2800" spc="-5" dirty="0">
                <a:latin typeface="Times New Roman"/>
                <a:cs typeface="Times New Roman"/>
              </a:rPr>
              <a:t>)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3625474" y="2177795"/>
            <a:ext cx="1066800" cy="609600"/>
          </a:xfrm>
          <a:custGeom>
            <a:avLst/>
            <a:gdLst/>
            <a:ahLst/>
            <a:cxnLst/>
            <a:rect l="l" t="t" r="r" b="b"/>
            <a:pathLst>
              <a:path w="1066800" h="609600">
                <a:moveTo>
                  <a:pt x="0" y="0"/>
                </a:moveTo>
                <a:lnTo>
                  <a:pt x="0" y="609599"/>
                </a:lnTo>
                <a:lnTo>
                  <a:pt x="1066799" y="609599"/>
                </a:lnTo>
                <a:lnTo>
                  <a:pt x="106679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3625474" y="2177795"/>
            <a:ext cx="1066800" cy="609600"/>
          </a:xfrm>
          <a:prstGeom prst="rect">
            <a:avLst/>
          </a:prstGeom>
          <a:solidFill>
            <a:srgbClr val="FFFFFF"/>
          </a:solidFill>
          <a:ln w="9524">
            <a:solidFill>
              <a:srgbClr val="000000"/>
            </a:solidFill>
          </a:ln>
        </p:spPr>
        <p:txBody>
          <a:bodyPr vert="horz" wrap="square" lIns="0" tIns="10604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835"/>
              </a:spcBef>
            </a:pPr>
            <a:r>
              <a:rPr sz="2400" dirty="0">
                <a:latin typeface="Times New Roman"/>
                <a:cs typeface="Times New Roman"/>
              </a:rPr>
              <a:t>A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3739774" y="2782823"/>
            <a:ext cx="347980" cy="500380"/>
          </a:xfrm>
          <a:custGeom>
            <a:avLst/>
            <a:gdLst/>
            <a:ahLst/>
            <a:cxnLst/>
            <a:rect l="l" t="t" r="r" b="b"/>
            <a:pathLst>
              <a:path w="347979" h="500379">
                <a:moveTo>
                  <a:pt x="54222" y="427682"/>
                </a:moveTo>
                <a:lnTo>
                  <a:pt x="44195" y="423671"/>
                </a:lnTo>
                <a:lnTo>
                  <a:pt x="30479" y="425195"/>
                </a:lnTo>
                <a:lnTo>
                  <a:pt x="16763" y="429767"/>
                </a:lnTo>
                <a:lnTo>
                  <a:pt x="6095" y="440435"/>
                </a:lnTo>
                <a:lnTo>
                  <a:pt x="0" y="454151"/>
                </a:lnTo>
                <a:lnTo>
                  <a:pt x="0" y="469391"/>
                </a:lnTo>
                <a:lnTo>
                  <a:pt x="6095" y="483107"/>
                </a:lnTo>
                <a:lnTo>
                  <a:pt x="16763" y="493775"/>
                </a:lnTo>
                <a:lnTo>
                  <a:pt x="30479" y="499871"/>
                </a:lnTo>
                <a:lnTo>
                  <a:pt x="33527" y="499871"/>
                </a:lnTo>
                <a:lnTo>
                  <a:pt x="33527" y="458723"/>
                </a:lnTo>
                <a:lnTo>
                  <a:pt x="54222" y="427682"/>
                </a:lnTo>
                <a:close/>
              </a:path>
              <a:path w="347979" h="500379">
                <a:moveTo>
                  <a:pt x="62483" y="432815"/>
                </a:moveTo>
                <a:lnTo>
                  <a:pt x="59435" y="429767"/>
                </a:lnTo>
                <a:lnTo>
                  <a:pt x="54222" y="427682"/>
                </a:lnTo>
                <a:lnTo>
                  <a:pt x="33527" y="458723"/>
                </a:lnTo>
                <a:lnTo>
                  <a:pt x="33527" y="463295"/>
                </a:lnTo>
                <a:lnTo>
                  <a:pt x="35051" y="466343"/>
                </a:lnTo>
                <a:lnTo>
                  <a:pt x="38099" y="466343"/>
                </a:lnTo>
                <a:lnTo>
                  <a:pt x="41147" y="464819"/>
                </a:lnTo>
                <a:lnTo>
                  <a:pt x="62483" y="432815"/>
                </a:lnTo>
                <a:close/>
              </a:path>
              <a:path w="347979" h="500379">
                <a:moveTo>
                  <a:pt x="74675" y="469391"/>
                </a:moveTo>
                <a:lnTo>
                  <a:pt x="74675" y="454151"/>
                </a:lnTo>
                <a:lnTo>
                  <a:pt x="70103" y="440435"/>
                </a:lnTo>
                <a:lnTo>
                  <a:pt x="62483" y="432815"/>
                </a:lnTo>
                <a:lnTo>
                  <a:pt x="41147" y="464819"/>
                </a:lnTo>
                <a:lnTo>
                  <a:pt x="38099" y="466343"/>
                </a:lnTo>
                <a:lnTo>
                  <a:pt x="35051" y="466343"/>
                </a:lnTo>
                <a:lnTo>
                  <a:pt x="33527" y="463295"/>
                </a:lnTo>
                <a:lnTo>
                  <a:pt x="33527" y="499871"/>
                </a:lnTo>
                <a:lnTo>
                  <a:pt x="45719" y="499871"/>
                </a:lnTo>
                <a:lnTo>
                  <a:pt x="59435" y="493775"/>
                </a:lnTo>
                <a:lnTo>
                  <a:pt x="70103" y="483107"/>
                </a:lnTo>
                <a:lnTo>
                  <a:pt x="74675" y="469391"/>
                </a:lnTo>
                <a:close/>
              </a:path>
              <a:path w="347979" h="500379">
                <a:moveTo>
                  <a:pt x="347471" y="3047"/>
                </a:moveTo>
                <a:lnTo>
                  <a:pt x="345947" y="0"/>
                </a:lnTo>
                <a:lnTo>
                  <a:pt x="341375" y="0"/>
                </a:lnTo>
                <a:lnTo>
                  <a:pt x="338327" y="1523"/>
                </a:lnTo>
                <a:lnTo>
                  <a:pt x="54222" y="427682"/>
                </a:lnTo>
                <a:lnTo>
                  <a:pt x="59435" y="429767"/>
                </a:lnTo>
                <a:lnTo>
                  <a:pt x="62483" y="432815"/>
                </a:lnTo>
                <a:lnTo>
                  <a:pt x="345947" y="7619"/>
                </a:lnTo>
                <a:lnTo>
                  <a:pt x="347471" y="304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078101" y="2782823"/>
            <a:ext cx="117475" cy="500380"/>
          </a:xfrm>
          <a:custGeom>
            <a:avLst/>
            <a:gdLst/>
            <a:ahLst/>
            <a:cxnLst/>
            <a:rect l="l" t="t" r="r" b="b"/>
            <a:pathLst>
              <a:path w="117475" h="500379">
                <a:moveTo>
                  <a:pt x="79325" y="424136"/>
                </a:moveTo>
                <a:lnTo>
                  <a:pt x="9143" y="3047"/>
                </a:lnTo>
                <a:lnTo>
                  <a:pt x="7619" y="0"/>
                </a:lnTo>
                <a:lnTo>
                  <a:pt x="3047" y="0"/>
                </a:lnTo>
                <a:lnTo>
                  <a:pt x="0" y="1523"/>
                </a:lnTo>
                <a:lnTo>
                  <a:pt x="0" y="6095"/>
                </a:lnTo>
                <a:lnTo>
                  <a:pt x="69913" y="425576"/>
                </a:lnTo>
                <a:lnTo>
                  <a:pt x="74675" y="423671"/>
                </a:lnTo>
                <a:lnTo>
                  <a:pt x="79325" y="424136"/>
                </a:lnTo>
                <a:close/>
              </a:path>
              <a:path w="117475" h="500379">
                <a:moveTo>
                  <a:pt x="85343" y="499719"/>
                </a:moveTo>
                <a:lnTo>
                  <a:pt x="85343" y="460247"/>
                </a:lnTo>
                <a:lnTo>
                  <a:pt x="83819" y="464819"/>
                </a:lnTo>
                <a:lnTo>
                  <a:pt x="80771" y="466343"/>
                </a:lnTo>
                <a:lnTo>
                  <a:pt x="77723" y="466343"/>
                </a:lnTo>
                <a:lnTo>
                  <a:pt x="76199" y="463295"/>
                </a:lnTo>
                <a:lnTo>
                  <a:pt x="69913" y="425576"/>
                </a:lnTo>
                <a:lnTo>
                  <a:pt x="59435" y="429767"/>
                </a:lnTo>
                <a:lnTo>
                  <a:pt x="48767" y="438911"/>
                </a:lnTo>
                <a:lnTo>
                  <a:pt x="42671" y="452627"/>
                </a:lnTo>
                <a:lnTo>
                  <a:pt x="42671" y="467867"/>
                </a:lnTo>
                <a:lnTo>
                  <a:pt x="48767" y="481583"/>
                </a:lnTo>
                <a:lnTo>
                  <a:pt x="57911" y="492251"/>
                </a:lnTo>
                <a:lnTo>
                  <a:pt x="71627" y="498347"/>
                </a:lnTo>
                <a:lnTo>
                  <a:pt x="85343" y="499719"/>
                </a:lnTo>
                <a:close/>
              </a:path>
              <a:path w="117475" h="500379">
                <a:moveTo>
                  <a:pt x="85343" y="460247"/>
                </a:moveTo>
                <a:lnTo>
                  <a:pt x="79325" y="424136"/>
                </a:lnTo>
                <a:lnTo>
                  <a:pt x="74675" y="423671"/>
                </a:lnTo>
                <a:lnTo>
                  <a:pt x="69913" y="425576"/>
                </a:lnTo>
                <a:lnTo>
                  <a:pt x="76199" y="463295"/>
                </a:lnTo>
                <a:lnTo>
                  <a:pt x="77723" y="466343"/>
                </a:lnTo>
                <a:lnTo>
                  <a:pt x="80771" y="466343"/>
                </a:lnTo>
                <a:lnTo>
                  <a:pt x="83819" y="464819"/>
                </a:lnTo>
                <a:lnTo>
                  <a:pt x="85343" y="460247"/>
                </a:lnTo>
                <a:close/>
              </a:path>
              <a:path w="117475" h="500379">
                <a:moveTo>
                  <a:pt x="117347" y="470915"/>
                </a:moveTo>
                <a:lnTo>
                  <a:pt x="117347" y="455675"/>
                </a:lnTo>
                <a:lnTo>
                  <a:pt x="112775" y="441959"/>
                </a:lnTo>
                <a:lnTo>
                  <a:pt x="102107" y="431291"/>
                </a:lnTo>
                <a:lnTo>
                  <a:pt x="89915" y="425195"/>
                </a:lnTo>
                <a:lnTo>
                  <a:pt x="79325" y="424136"/>
                </a:lnTo>
                <a:lnTo>
                  <a:pt x="85343" y="460247"/>
                </a:lnTo>
                <a:lnTo>
                  <a:pt x="85343" y="499719"/>
                </a:lnTo>
                <a:lnTo>
                  <a:pt x="86867" y="499871"/>
                </a:lnTo>
                <a:lnTo>
                  <a:pt x="100583" y="493775"/>
                </a:lnTo>
                <a:lnTo>
                  <a:pt x="111251" y="484631"/>
                </a:lnTo>
                <a:lnTo>
                  <a:pt x="117347" y="47091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078101" y="2782823"/>
            <a:ext cx="728980" cy="424180"/>
          </a:xfrm>
          <a:custGeom>
            <a:avLst/>
            <a:gdLst/>
            <a:ahLst/>
            <a:cxnLst/>
            <a:rect l="l" t="t" r="r" b="b"/>
            <a:pathLst>
              <a:path w="728979" h="424180">
                <a:moveTo>
                  <a:pt x="659891" y="363219"/>
                </a:moveTo>
                <a:lnTo>
                  <a:pt x="6095" y="0"/>
                </a:lnTo>
                <a:lnTo>
                  <a:pt x="3047" y="0"/>
                </a:lnTo>
                <a:lnTo>
                  <a:pt x="0" y="1523"/>
                </a:lnTo>
                <a:lnTo>
                  <a:pt x="0" y="6095"/>
                </a:lnTo>
                <a:lnTo>
                  <a:pt x="1523" y="9143"/>
                </a:lnTo>
                <a:lnTo>
                  <a:pt x="655177" y="372284"/>
                </a:lnTo>
                <a:lnTo>
                  <a:pt x="656843" y="367283"/>
                </a:lnTo>
                <a:lnTo>
                  <a:pt x="659891" y="363219"/>
                </a:lnTo>
                <a:close/>
              </a:path>
              <a:path w="728979" h="424180">
                <a:moveTo>
                  <a:pt x="694943" y="422757"/>
                </a:moveTo>
                <a:lnTo>
                  <a:pt x="694943" y="388619"/>
                </a:lnTo>
                <a:lnTo>
                  <a:pt x="691895" y="390143"/>
                </a:lnTo>
                <a:lnTo>
                  <a:pt x="687323" y="390143"/>
                </a:lnTo>
                <a:lnTo>
                  <a:pt x="655177" y="372284"/>
                </a:lnTo>
                <a:lnTo>
                  <a:pt x="652271" y="380999"/>
                </a:lnTo>
                <a:lnTo>
                  <a:pt x="653795" y="396239"/>
                </a:lnTo>
                <a:lnTo>
                  <a:pt x="659891" y="408431"/>
                </a:lnTo>
                <a:lnTo>
                  <a:pt x="672083" y="419099"/>
                </a:lnTo>
                <a:lnTo>
                  <a:pt x="685799" y="423671"/>
                </a:lnTo>
                <a:lnTo>
                  <a:pt x="694943" y="422757"/>
                </a:lnTo>
                <a:close/>
              </a:path>
              <a:path w="728979" h="424180">
                <a:moveTo>
                  <a:pt x="694943" y="388619"/>
                </a:moveTo>
                <a:lnTo>
                  <a:pt x="694943" y="384047"/>
                </a:lnTo>
                <a:lnTo>
                  <a:pt x="691895" y="380999"/>
                </a:lnTo>
                <a:lnTo>
                  <a:pt x="659891" y="363219"/>
                </a:lnTo>
                <a:lnTo>
                  <a:pt x="656843" y="367283"/>
                </a:lnTo>
                <a:lnTo>
                  <a:pt x="655177" y="372284"/>
                </a:lnTo>
                <a:lnTo>
                  <a:pt x="687323" y="390143"/>
                </a:lnTo>
                <a:lnTo>
                  <a:pt x="691895" y="390143"/>
                </a:lnTo>
                <a:lnTo>
                  <a:pt x="694943" y="388619"/>
                </a:lnTo>
                <a:close/>
              </a:path>
              <a:path w="728979" h="424180">
                <a:moveTo>
                  <a:pt x="728471" y="390143"/>
                </a:moveTo>
                <a:lnTo>
                  <a:pt x="726947" y="374903"/>
                </a:lnTo>
                <a:lnTo>
                  <a:pt x="720851" y="362711"/>
                </a:lnTo>
                <a:lnTo>
                  <a:pt x="708659" y="352043"/>
                </a:lnTo>
                <a:lnTo>
                  <a:pt x="693419" y="347471"/>
                </a:lnTo>
                <a:lnTo>
                  <a:pt x="679703" y="348995"/>
                </a:lnTo>
                <a:lnTo>
                  <a:pt x="665987" y="355091"/>
                </a:lnTo>
                <a:lnTo>
                  <a:pt x="659891" y="363219"/>
                </a:lnTo>
                <a:lnTo>
                  <a:pt x="691895" y="380999"/>
                </a:lnTo>
                <a:lnTo>
                  <a:pt x="694943" y="384047"/>
                </a:lnTo>
                <a:lnTo>
                  <a:pt x="694943" y="422757"/>
                </a:lnTo>
                <a:lnTo>
                  <a:pt x="701039" y="422147"/>
                </a:lnTo>
                <a:lnTo>
                  <a:pt x="713231" y="416051"/>
                </a:lnTo>
                <a:lnTo>
                  <a:pt x="723899" y="403859"/>
                </a:lnTo>
                <a:lnTo>
                  <a:pt x="728471" y="39014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3443616" y="3203446"/>
            <a:ext cx="1068070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682625" algn="l"/>
              </a:tabLst>
            </a:pPr>
            <a:r>
              <a:rPr sz="2400" b="1" u="heavy" spc="-10" dirty="0">
                <a:latin typeface="Times New Roman"/>
                <a:cs typeface="Times New Roman"/>
              </a:rPr>
              <a:t>A</a:t>
            </a:r>
            <a:r>
              <a:rPr sz="2400" b="1" u="heavy" dirty="0">
                <a:latin typeface="Times New Roman"/>
                <a:cs typeface="Times New Roman"/>
              </a:rPr>
              <a:t>1</a:t>
            </a:r>
            <a:r>
              <a:rPr sz="2400" b="1" dirty="0">
                <a:latin typeface="Times New Roman"/>
                <a:cs typeface="Times New Roman"/>
              </a:rPr>
              <a:t>	</a:t>
            </a:r>
            <a:r>
              <a:rPr sz="2400" b="1" u="heavy" spc="-10" dirty="0">
                <a:latin typeface="Times New Roman"/>
                <a:cs typeface="Times New Roman"/>
              </a:rPr>
              <a:t>A</a:t>
            </a:r>
            <a:r>
              <a:rPr sz="2400" b="1" u="heavy" dirty="0">
                <a:latin typeface="Times New Roman"/>
                <a:cs typeface="Times New Roman"/>
              </a:rPr>
              <a:t>2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847219" y="2974846"/>
            <a:ext cx="397510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spc="-10" dirty="0">
                <a:latin typeface="Times New Roman"/>
                <a:cs typeface="Times New Roman"/>
              </a:rPr>
              <a:t>A</a:t>
            </a:r>
            <a:r>
              <a:rPr sz="2400" dirty="0">
                <a:latin typeface="Times New Roman"/>
                <a:cs typeface="Times New Roman"/>
              </a:rPr>
              <a:t>3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4710562" y="2494788"/>
            <a:ext cx="1440180" cy="128270"/>
          </a:xfrm>
          <a:custGeom>
            <a:avLst/>
            <a:gdLst/>
            <a:ahLst/>
            <a:cxnLst/>
            <a:rect l="l" t="t" r="r" b="b"/>
            <a:pathLst>
              <a:path w="1440179" h="128269">
                <a:moveTo>
                  <a:pt x="1382267" y="64007"/>
                </a:moveTo>
                <a:lnTo>
                  <a:pt x="1380743" y="60959"/>
                </a:lnTo>
                <a:lnTo>
                  <a:pt x="1376171" y="59435"/>
                </a:lnTo>
                <a:lnTo>
                  <a:pt x="4571" y="59435"/>
                </a:lnTo>
                <a:lnTo>
                  <a:pt x="1523" y="60959"/>
                </a:lnTo>
                <a:lnTo>
                  <a:pt x="0" y="64007"/>
                </a:lnTo>
                <a:lnTo>
                  <a:pt x="1523" y="67055"/>
                </a:lnTo>
                <a:lnTo>
                  <a:pt x="4571" y="68579"/>
                </a:lnTo>
                <a:lnTo>
                  <a:pt x="1313687" y="68579"/>
                </a:lnTo>
                <a:lnTo>
                  <a:pt x="1313687" y="64007"/>
                </a:lnTo>
                <a:lnTo>
                  <a:pt x="1314195" y="59435"/>
                </a:lnTo>
                <a:lnTo>
                  <a:pt x="1314195" y="68071"/>
                </a:lnTo>
                <a:lnTo>
                  <a:pt x="1314259" y="68579"/>
                </a:lnTo>
                <a:lnTo>
                  <a:pt x="1376171" y="68579"/>
                </a:lnTo>
                <a:lnTo>
                  <a:pt x="1380743" y="67055"/>
                </a:lnTo>
                <a:lnTo>
                  <a:pt x="1382267" y="64007"/>
                </a:lnTo>
                <a:close/>
              </a:path>
              <a:path w="1440179" h="128269">
                <a:moveTo>
                  <a:pt x="1314195" y="68071"/>
                </a:moveTo>
                <a:lnTo>
                  <a:pt x="1314195" y="59435"/>
                </a:lnTo>
                <a:lnTo>
                  <a:pt x="1313687" y="64007"/>
                </a:lnTo>
                <a:lnTo>
                  <a:pt x="1314195" y="68071"/>
                </a:lnTo>
                <a:close/>
              </a:path>
              <a:path w="1440179" h="128269">
                <a:moveTo>
                  <a:pt x="1314259" y="68579"/>
                </a:moveTo>
                <a:lnTo>
                  <a:pt x="1313687" y="64007"/>
                </a:lnTo>
                <a:lnTo>
                  <a:pt x="1313687" y="68579"/>
                </a:lnTo>
                <a:lnTo>
                  <a:pt x="1314259" y="68579"/>
                </a:lnTo>
                <a:close/>
              </a:path>
              <a:path w="1440179" h="128269">
                <a:moveTo>
                  <a:pt x="1440179" y="64007"/>
                </a:moveTo>
                <a:lnTo>
                  <a:pt x="1421891" y="19811"/>
                </a:lnTo>
                <a:lnTo>
                  <a:pt x="1376171" y="0"/>
                </a:lnTo>
                <a:lnTo>
                  <a:pt x="1363979" y="1523"/>
                </a:lnTo>
                <a:lnTo>
                  <a:pt x="1318259" y="39623"/>
                </a:lnTo>
                <a:lnTo>
                  <a:pt x="1314195" y="59435"/>
                </a:lnTo>
                <a:lnTo>
                  <a:pt x="1376171" y="59435"/>
                </a:lnTo>
                <a:lnTo>
                  <a:pt x="1380743" y="60959"/>
                </a:lnTo>
                <a:lnTo>
                  <a:pt x="1382267" y="64007"/>
                </a:lnTo>
                <a:lnTo>
                  <a:pt x="1382267" y="127338"/>
                </a:lnTo>
                <a:lnTo>
                  <a:pt x="1389887" y="126491"/>
                </a:lnTo>
                <a:lnTo>
                  <a:pt x="1402079" y="121919"/>
                </a:lnTo>
                <a:lnTo>
                  <a:pt x="1421891" y="108203"/>
                </a:lnTo>
                <a:lnTo>
                  <a:pt x="1435607" y="88391"/>
                </a:lnTo>
                <a:lnTo>
                  <a:pt x="1438655" y="76199"/>
                </a:lnTo>
                <a:lnTo>
                  <a:pt x="1440179" y="64007"/>
                </a:lnTo>
                <a:close/>
              </a:path>
              <a:path w="1440179" h="128269">
                <a:moveTo>
                  <a:pt x="1382267" y="127338"/>
                </a:moveTo>
                <a:lnTo>
                  <a:pt x="1382267" y="64007"/>
                </a:lnTo>
                <a:lnTo>
                  <a:pt x="1380743" y="67055"/>
                </a:lnTo>
                <a:lnTo>
                  <a:pt x="1376171" y="68579"/>
                </a:lnTo>
                <a:lnTo>
                  <a:pt x="1314259" y="68579"/>
                </a:lnTo>
                <a:lnTo>
                  <a:pt x="1315211" y="76199"/>
                </a:lnTo>
                <a:lnTo>
                  <a:pt x="1351787" y="121919"/>
                </a:lnTo>
                <a:lnTo>
                  <a:pt x="1376171" y="128015"/>
                </a:lnTo>
                <a:lnTo>
                  <a:pt x="1382267" y="12733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4915799" y="2136647"/>
            <a:ext cx="245745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N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8616574" y="2782823"/>
            <a:ext cx="347980" cy="500380"/>
          </a:xfrm>
          <a:custGeom>
            <a:avLst/>
            <a:gdLst/>
            <a:ahLst/>
            <a:cxnLst/>
            <a:rect l="l" t="t" r="r" b="b"/>
            <a:pathLst>
              <a:path w="347979" h="500379">
                <a:moveTo>
                  <a:pt x="54222" y="427682"/>
                </a:moveTo>
                <a:lnTo>
                  <a:pt x="44195" y="423671"/>
                </a:lnTo>
                <a:lnTo>
                  <a:pt x="30479" y="425195"/>
                </a:lnTo>
                <a:lnTo>
                  <a:pt x="16763" y="429767"/>
                </a:lnTo>
                <a:lnTo>
                  <a:pt x="6095" y="440435"/>
                </a:lnTo>
                <a:lnTo>
                  <a:pt x="0" y="454151"/>
                </a:lnTo>
                <a:lnTo>
                  <a:pt x="0" y="469391"/>
                </a:lnTo>
                <a:lnTo>
                  <a:pt x="6095" y="483107"/>
                </a:lnTo>
                <a:lnTo>
                  <a:pt x="16763" y="493775"/>
                </a:lnTo>
                <a:lnTo>
                  <a:pt x="30479" y="499871"/>
                </a:lnTo>
                <a:lnTo>
                  <a:pt x="33527" y="499871"/>
                </a:lnTo>
                <a:lnTo>
                  <a:pt x="33527" y="458723"/>
                </a:lnTo>
                <a:lnTo>
                  <a:pt x="54222" y="427682"/>
                </a:lnTo>
                <a:close/>
              </a:path>
              <a:path w="347979" h="500379">
                <a:moveTo>
                  <a:pt x="62483" y="432815"/>
                </a:moveTo>
                <a:lnTo>
                  <a:pt x="59435" y="429767"/>
                </a:lnTo>
                <a:lnTo>
                  <a:pt x="54222" y="427682"/>
                </a:lnTo>
                <a:lnTo>
                  <a:pt x="33527" y="458723"/>
                </a:lnTo>
                <a:lnTo>
                  <a:pt x="33527" y="463295"/>
                </a:lnTo>
                <a:lnTo>
                  <a:pt x="35051" y="466343"/>
                </a:lnTo>
                <a:lnTo>
                  <a:pt x="38099" y="466343"/>
                </a:lnTo>
                <a:lnTo>
                  <a:pt x="41147" y="464819"/>
                </a:lnTo>
                <a:lnTo>
                  <a:pt x="62483" y="432815"/>
                </a:lnTo>
                <a:close/>
              </a:path>
              <a:path w="347979" h="500379">
                <a:moveTo>
                  <a:pt x="74675" y="469391"/>
                </a:moveTo>
                <a:lnTo>
                  <a:pt x="74675" y="454151"/>
                </a:lnTo>
                <a:lnTo>
                  <a:pt x="70103" y="440435"/>
                </a:lnTo>
                <a:lnTo>
                  <a:pt x="62483" y="432815"/>
                </a:lnTo>
                <a:lnTo>
                  <a:pt x="41147" y="464819"/>
                </a:lnTo>
                <a:lnTo>
                  <a:pt x="38099" y="466343"/>
                </a:lnTo>
                <a:lnTo>
                  <a:pt x="35051" y="466343"/>
                </a:lnTo>
                <a:lnTo>
                  <a:pt x="33527" y="463295"/>
                </a:lnTo>
                <a:lnTo>
                  <a:pt x="33527" y="499871"/>
                </a:lnTo>
                <a:lnTo>
                  <a:pt x="45719" y="499871"/>
                </a:lnTo>
                <a:lnTo>
                  <a:pt x="59435" y="493775"/>
                </a:lnTo>
                <a:lnTo>
                  <a:pt x="70103" y="483107"/>
                </a:lnTo>
                <a:lnTo>
                  <a:pt x="74675" y="469391"/>
                </a:lnTo>
                <a:close/>
              </a:path>
              <a:path w="347979" h="500379">
                <a:moveTo>
                  <a:pt x="347471" y="3047"/>
                </a:moveTo>
                <a:lnTo>
                  <a:pt x="345947" y="0"/>
                </a:lnTo>
                <a:lnTo>
                  <a:pt x="341375" y="0"/>
                </a:lnTo>
                <a:lnTo>
                  <a:pt x="338327" y="1523"/>
                </a:lnTo>
                <a:lnTo>
                  <a:pt x="54222" y="427682"/>
                </a:lnTo>
                <a:lnTo>
                  <a:pt x="59435" y="429767"/>
                </a:lnTo>
                <a:lnTo>
                  <a:pt x="62483" y="432815"/>
                </a:lnTo>
                <a:lnTo>
                  <a:pt x="345947" y="7619"/>
                </a:lnTo>
                <a:lnTo>
                  <a:pt x="347471" y="304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8954902" y="2782823"/>
            <a:ext cx="117475" cy="500380"/>
          </a:xfrm>
          <a:custGeom>
            <a:avLst/>
            <a:gdLst/>
            <a:ahLst/>
            <a:cxnLst/>
            <a:rect l="l" t="t" r="r" b="b"/>
            <a:pathLst>
              <a:path w="117475" h="500379">
                <a:moveTo>
                  <a:pt x="79325" y="424136"/>
                </a:moveTo>
                <a:lnTo>
                  <a:pt x="9143" y="3047"/>
                </a:lnTo>
                <a:lnTo>
                  <a:pt x="7619" y="0"/>
                </a:lnTo>
                <a:lnTo>
                  <a:pt x="3047" y="0"/>
                </a:lnTo>
                <a:lnTo>
                  <a:pt x="0" y="1523"/>
                </a:lnTo>
                <a:lnTo>
                  <a:pt x="0" y="6095"/>
                </a:lnTo>
                <a:lnTo>
                  <a:pt x="69913" y="425576"/>
                </a:lnTo>
                <a:lnTo>
                  <a:pt x="74675" y="423671"/>
                </a:lnTo>
                <a:lnTo>
                  <a:pt x="79325" y="424136"/>
                </a:lnTo>
                <a:close/>
              </a:path>
              <a:path w="117475" h="500379">
                <a:moveTo>
                  <a:pt x="85343" y="499719"/>
                </a:moveTo>
                <a:lnTo>
                  <a:pt x="85343" y="460247"/>
                </a:lnTo>
                <a:lnTo>
                  <a:pt x="83819" y="464819"/>
                </a:lnTo>
                <a:lnTo>
                  <a:pt x="80771" y="466343"/>
                </a:lnTo>
                <a:lnTo>
                  <a:pt x="77723" y="466343"/>
                </a:lnTo>
                <a:lnTo>
                  <a:pt x="76199" y="463295"/>
                </a:lnTo>
                <a:lnTo>
                  <a:pt x="69913" y="425576"/>
                </a:lnTo>
                <a:lnTo>
                  <a:pt x="59435" y="429767"/>
                </a:lnTo>
                <a:lnTo>
                  <a:pt x="48767" y="438911"/>
                </a:lnTo>
                <a:lnTo>
                  <a:pt x="42671" y="452627"/>
                </a:lnTo>
                <a:lnTo>
                  <a:pt x="42671" y="467867"/>
                </a:lnTo>
                <a:lnTo>
                  <a:pt x="48767" y="481583"/>
                </a:lnTo>
                <a:lnTo>
                  <a:pt x="57911" y="492251"/>
                </a:lnTo>
                <a:lnTo>
                  <a:pt x="71627" y="498347"/>
                </a:lnTo>
                <a:lnTo>
                  <a:pt x="85343" y="499719"/>
                </a:lnTo>
                <a:close/>
              </a:path>
              <a:path w="117475" h="500379">
                <a:moveTo>
                  <a:pt x="85343" y="460247"/>
                </a:moveTo>
                <a:lnTo>
                  <a:pt x="79325" y="424136"/>
                </a:lnTo>
                <a:lnTo>
                  <a:pt x="74675" y="423671"/>
                </a:lnTo>
                <a:lnTo>
                  <a:pt x="69913" y="425576"/>
                </a:lnTo>
                <a:lnTo>
                  <a:pt x="76199" y="463295"/>
                </a:lnTo>
                <a:lnTo>
                  <a:pt x="77723" y="466343"/>
                </a:lnTo>
                <a:lnTo>
                  <a:pt x="80771" y="466343"/>
                </a:lnTo>
                <a:lnTo>
                  <a:pt x="83819" y="464819"/>
                </a:lnTo>
                <a:lnTo>
                  <a:pt x="85343" y="460247"/>
                </a:lnTo>
                <a:close/>
              </a:path>
              <a:path w="117475" h="500379">
                <a:moveTo>
                  <a:pt x="117347" y="470915"/>
                </a:moveTo>
                <a:lnTo>
                  <a:pt x="117347" y="455675"/>
                </a:lnTo>
                <a:lnTo>
                  <a:pt x="112775" y="441959"/>
                </a:lnTo>
                <a:lnTo>
                  <a:pt x="102107" y="431291"/>
                </a:lnTo>
                <a:lnTo>
                  <a:pt x="89915" y="425195"/>
                </a:lnTo>
                <a:lnTo>
                  <a:pt x="79325" y="424136"/>
                </a:lnTo>
                <a:lnTo>
                  <a:pt x="85343" y="460247"/>
                </a:lnTo>
                <a:lnTo>
                  <a:pt x="85343" y="499719"/>
                </a:lnTo>
                <a:lnTo>
                  <a:pt x="86867" y="499871"/>
                </a:lnTo>
                <a:lnTo>
                  <a:pt x="100583" y="493775"/>
                </a:lnTo>
                <a:lnTo>
                  <a:pt x="111251" y="484631"/>
                </a:lnTo>
                <a:lnTo>
                  <a:pt x="117347" y="47091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8320414" y="3203446"/>
            <a:ext cx="1051560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682625" algn="l"/>
              </a:tabLst>
            </a:pPr>
            <a:r>
              <a:rPr sz="2400" b="1" u="heavy" spc="-10" dirty="0">
                <a:latin typeface="Times New Roman"/>
                <a:cs typeface="Times New Roman"/>
              </a:rPr>
              <a:t>B</a:t>
            </a:r>
            <a:r>
              <a:rPr sz="2400" b="1" u="heavy" dirty="0">
                <a:latin typeface="Times New Roman"/>
                <a:cs typeface="Times New Roman"/>
              </a:rPr>
              <a:t>1</a:t>
            </a:r>
            <a:r>
              <a:rPr sz="2400" b="1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B</a:t>
            </a:r>
            <a:r>
              <a:rPr sz="2400" dirty="0">
                <a:latin typeface="Times New Roman"/>
                <a:cs typeface="Times New Roman"/>
              </a:rPr>
              <a:t>2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8317869" y="2177795"/>
            <a:ext cx="1066800" cy="609600"/>
          </a:xfrm>
          <a:custGeom>
            <a:avLst/>
            <a:gdLst/>
            <a:ahLst/>
            <a:cxnLst/>
            <a:rect l="l" t="t" r="r" b="b"/>
            <a:pathLst>
              <a:path w="1066800" h="609600">
                <a:moveTo>
                  <a:pt x="0" y="0"/>
                </a:moveTo>
                <a:lnTo>
                  <a:pt x="0" y="609599"/>
                </a:lnTo>
                <a:lnTo>
                  <a:pt x="1066799" y="609599"/>
                </a:lnTo>
                <a:lnTo>
                  <a:pt x="106679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22" name="object 22"/>
          <p:cNvGraphicFramePr>
            <a:graphicFrameLocks noGrp="1"/>
          </p:cNvGraphicFramePr>
          <p:nvPr/>
        </p:nvGraphicFramePr>
        <p:xfrm>
          <a:off x="7378895" y="2173033"/>
          <a:ext cx="2001010" cy="7467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34211"/>
                <a:gridCol w="1066799"/>
              </a:tblGrid>
              <a:tr h="380999">
                <a:tc>
                  <a:txBody>
                    <a:bodyPr/>
                    <a:lstStyle/>
                    <a:p>
                      <a:pPr marR="124460" algn="r">
                        <a:lnSpc>
                          <a:spcPts val="2555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1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9524">
                      <a:solidFill>
                        <a:srgbClr val="000000"/>
                      </a:solidFill>
                      <a:prstDash val="solid"/>
                    </a:lnR>
                    <a:lnB w="9524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35"/>
                        </a:spcBef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B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4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228599">
                <a:tc>
                  <a:txBody>
                    <a:bodyPr/>
                    <a:lstStyle/>
                    <a:p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9524">
                      <a:solidFill>
                        <a:srgbClr val="000000"/>
                      </a:solidFill>
                      <a:prstDash val="solid"/>
                    </a:lnR>
                    <a:lnT w="9524">
                      <a:solidFill>
                        <a:srgbClr val="000000"/>
                      </a:solidFill>
                      <a:prstDash val="solid"/>
                    </a:lnT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4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23" name="object 23"/>
          <p:cNvSpPr/>
          <p:nvPr/>
        </p:nvSpPr>
        <p:spPr>
          <a:xfrm>
            <a:off x="5548762" y="2699003"/>
            <a:ext cx="462280" cy="1443355"/>
          </a:xfrm>
          <a:custGeom>
            <a:avLst/>
            <a:gdLst/>
            <a:ahLst/>
            <a:cxnLst/>
            <a:rect l="l" t="t" r="r" b="b"/>
            <a:pathLst>
              <a:path w="462279" h="1443354">
                <a:moveTo>
                  <a:pt x="433240" y="85505"/>
                </a:moveTo>
                <a:lnTo>
                  <a:pt x="407464" y="77391"/>
                </a:lnTo>
                <a:lnTo>
                  <a:pt x="0" y="1435607"/>
                </a:lnTo>
                <a:lnTo>
                  <a:pt x="27431" y="1443227"/>
                </a:lnTo>
                <a:lnTo>
                  <a:pt x="433240" y="85505"/>
                </a:lnTo>
                <a:close/>
              </a:path>
              <a:path w="462279" h="1443354">
                <a:moveTo>
                  <a:pt x="461771" y="94487"/>
                </a:moveTo>
                <a:lnTo>
                  <a:pt x="445007" y="0"/>
                </a:lnTo>
                <a:lnTo>
                  <a:pt x="379475" y="68579"/>
                </a:lnTo>
                <a:lnTo>
                  <a:pt x="407464" y="77391"/>
                </a:lnTo>
                <a:lnTo>
                  <a:pt x="411479" y="64007"/>
                </a:lnTo>
                <a:lnTo>
                  <a:pt x="437387" y="71627"/>
                </a:lnTo>
                <a:lnTo>
                  <a:pt x="437387" y="86811"/>
                </a:lnTo>
                <a:lnTo>
                  <a:pt x="461771" y="94487"/>
                </a:lnTo>
                <a:close/>
              </a:path>
              <a:path w="462279" h="1443354">
                <a:moveTo>
                  <a:pt x="437387" y="71627"/>
                </a:moveTo>
                <a:lnTo>
                  <a:pt x="411479" y="64007"/>
                </a:lnTo>
                <a:lnTo>
                  <a:pt x="407464" y="77391"/>
                </a:lnTo>
                <a:lnTo>
                  <a:pt x="433240" y="85505"/>
                </a:lnTo>
                <a:lnTo>
                  <a:pt x="437387" y="71627"/>
                </a:lnTo>
                <a:close/>
              </a:path>
              <a:path w="462279" h="1443354">
                <a:moveTo>
                  <a:pt x="437387" y="86811"/>
                </a:moveTo>
                <a:lnTo>
                  <a:pt x="437387" y="71627"/>
                </a:lnTo>
                <a:lnTo>
                  <a:pt x="433240" y="85505"/>
                </a:lnTo>
                <a:lnTo>
                  <a:pt x="437387" y="8681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4481962" y="4137659"/>
            <a:ext cx="2232660" cy="647700"/>
          </a:xfrm>
          <a:custGeom>
            <a:avLst/>
            <a:gdLst/>
            <a:ahLst/>
            <a:cxnLst/>
            <a:rect l="l" t="t" r="r" b="b"/>
            <a:pathLst>
              <a:path w="2232659" h="647700">
                <a:moveTo>
                  <a:pt x="1117091" y="0"/>
                </a:moveTo>
                <a:lnTo>
                  <a:pt x="1046416" y="642"/>
                </a:lnTo>
                <a:lnTo>
                  <a:pt x="976913" y="2545"/>
                </a:lnTo>
                <a:lnTo>
                  <a:pt x="908713" y="5667"/>
                </a:lnTo>
                <a:lnTo>
                  <a:pt x="841946" y="9972"/>
                </a:lnTo>
                <a:lnTo>
                  <a:pt x="776743" y="15419"/>
                </a:lnTo>
                <a:lnTo>
                  <a:pt x="713234" y="21969"/>
                </a:lnTo>
                <a:lnTo>
                  <a:pt x="651551" y="29584"/>
                </a:lnTo>
                <a:lnTo>
                  <a:pt x="591823" y="38224"/>
                </a:lnTo>
                <a:lnTo>
                  <a:pt x="534181" y="47850"/>
                </a:lnTo>
                <a:lnTo>
                  <a:pt x="478756" y="58424"/>
                </a:lnTo>
                <a:lnTo>
                  <a:pt x="425679" y="69906"/>
                </a:lnTo>
                <a:lnTo>
                  <a:pt x="375079" y="82258"/>
                </a:lnTo>
                <a:lnTo>
                  <a:pt x="327088" y="95440"/>
                </a:lnTo>
                <a:lnTo>
                  <a:pt x="281836" y="109413"/>
                </a:lnTo>
                <a:lnTo>
                  <a:pt x="239454" y="124139"/>
                </a:lnTo>
                <a:lnTo>
                  <a:pt x="200072" y="139578"/>
                </a:lnTo>
                <a:lnTo>
                  <a:pt x="163821" y="155691"/>
                </a:lnTo>
                <a:lnTo>
                  <a:pt x="101234" y="189784"/>
                </a:lnTo>
                <a:lnTo>
                  <a:pt x="52738" y="226105"/>
                </a:lnTo>
                <a:lnTo>
                  <a:pt x="19377" y="264343"/>
                </a:lnTo>
                <a:lnTo>
                  <a:pt x="2196" y="304186"/>
                </a:lnTo>
                <a:lnTo>
                  <a:pt x="0" y="324611"/>
                </a:lnTo>
                <a:lnTo>
                  <a:pt x="2196" y="345030"/>
                </a:lnTo>
                <a:lnTo>
                  <a:pt x="19377" y="384823"/>
                </a:lnTo>
                <a:lnTo>
                  <a:pt x="52738" y="422970"/>
                </a:lnTo>
                <a:lnTo>
                  <a:pt x="101234" y="459168"/>
                </a:lnTo>
                <a:lnTo>
                  <a:pt x="163821" y="493111"/>
                </a:lnTo>
                <a:lnTo>
                  <a:pt x="200072" y="509142"/>
                </a:lnTo>
                <a:lnTo>
                  <a:pt x="239454" y="524497"/>
                </a:lnTo>
                <a:lnTo>
                  <a:pt x="281836" y="539135"/>
                </a:lnTo>
                <a:lnTo>
                  <a:pt x="327088" y="553021"/>
                </a:lnTo>
                <a:lnTo>
                  <a:pt x="375079" y="566115"/>
                </a:lnTo>
                <a:lnTo>
                  <a:pt x="425679" y="578380"/>
                </a:lnTo>
                <a:lnTo>
                  <a:pt x="478756" y="589778"/>
                </a:lnTo>
                <a:lnTo>
                  <a:pt x="534181" y="600270"/>
                </a:lnTo>
                <a:lnTo>
                  <a:pt x="591823" y="609819"/>
                </a:lnTo>
                <a:lnTo>
                  <a:pt x="651551" y="618387"/>
                </a:lnTo>
                <a:lnTo>
                  <a:pt x="713234" y="625936"/>
                </a:lnTo>
                <a:lnTo>
                  <a:pt x="776743" y="632428"/>
                </a:lnTo>
                <a:lnTo>
                  <a:pt x="841946" y="637824"/>
                </a:lnTo>
                <a:lnTo>
                  <a:pt x="908713" y="642088"/>
                </a:lnTo>
                <a:lnTo>
                  <a:pt x="976913" y="645180"/>
                </a:lnTo>
                <a:lnTo>
                  <a:pt x="1046416" y="647063"/>
                </a:lnTo>
                <a:lnTo>
                  <a:pt x="1117091" y="647699"/>
                </a:lnTo>
                <a:lnTo>
                  <a:pt x="1187597" y="647063"/>
                </a:lnTo>
                <a:lnTo>
                  <a:pt x="1256944" y="645180"/>
                </a:lnTo>
                <a:lnTo>
                  <a:pt x="1325001" y="642088"/>
                </a:lnTo>
                <a:lnTo>
                  <a:pt x="1391636" y="637824"/>
                </a:lnTo>
                <a:lnTo>
                  <a:pt x="1456719" y="632428"/>
                </a:lnTo>
                <a:lnTo>
                  <a:pt x="1520118" y="625936"/>
                </a:lnTo>
                <a:lnTo>
                  <a:pt x="1581703" y="618387"/>
                </a:lnTo>
                <a:lnTo>
                  <a:pt x="1641342" y="609819"/>
                </a:lnTo>
                <a:lnTo>
                  <a:pt x="1698904" y="600270"/>
                </a:lnTo>
                <a:lnTo>
                  <a:pt x="1754258" y="589778"/>
                </a:lnTo>
                <a:lnTo>
                  <a:pt x="1807273" y="578380"/>
                </a:lnTo>
                <a:lnTo>
                  <a:pt x="1857818" y="566115"/>
                </a:lnTo>
                <a:lnTo>
                  <a:pt x="1905761" y="553021"/>
                </a:lnTo>
                <a:lnTo>
                  <a:pt x="1950973" y="539135"/>
                </a:lnTo>
                <a:lnTo>
                  <a:pt x="1993320" y="524497"/>
                </a:lnTo>
                <a:lnTo>
                  <a:pt x="2032673" y="509142"/>
                </a:lnTo>
                <a:lnTo>
                  <a:pt x="2068901" y="493111"/>
                </a:lnTo>
                <a:lnTo>
                  <a:pt x="2131454" y="459168"/>
                </a:lnTo>
                <a:lnTo>
                  <a:pt x="2179932" y="422970"/>
                </a:lnTo>
                <a:lnTo>
                  <a:pt x="2213284" y="384823"/>
                </a:lnTo>
                <a:lnTo>
                  <a:pt x="2230463" y="345030"/>
                </a:lnTo>
                <a:lnTo>
                  <a:pt x="2232659" y="324611"/>
                </a:lnTo>
                <a:lnTo>
                  <a:pt x="2230463" y="304186"/>
                </a:lnTo>
                <a:lnTo>
                  <a:pt x="2213284" y="264343"/>
                </a:lnTo>
                <a:lnTo>
                  <a:pt x="2179932" y="226105"/>
                </a:lnTo>
                <a:lnTo>
                  <a:pt x="2131454" y="189784"/>
                </a:lnTo>
                <a:lnTo>
                  <a:pt x="2068901" y="155691"/>
                </a:lnTo>
                <a:lnTo>
                  <a:pt x="2032673" y="139578"/>
                </a:lnTo>
                <a:lnTo>
                  <a:pt x="1993320" y="124139"/>
                </a:lnTo>
                <a:lnTo>
                  <a:pt x="1950973" y="109413"/>
                </a:lnTo>
                <a:lnTo>
                  <a:pt x="1905761" y="95440"/>
                </a:lnTo>
                <a:lnTo>
                  <a:pt x="1857818" y="82258"/>
                </a:lnTo>
                <a:lnTo>
                  <a:pt x="1807273" y="69906"/>
                </a:lnTo>
                <a:lnTo>
                  <a:pt x="1754258" y="58424"/>
                </a:lnTo>
                <a:lnTo>
                  <a:pt x="1698904" y="47850"/>
                </a:lnTo>
                <a:lnTo>
                  <a:pt x="1641342" y="38224"/>
                </a:lnTo>
                <a:lnTo>
                  <a:pt x="1581703" y="29584"/>
                </a:lnTo>
                <a:lnTo>
                  <a:pt x="1520118" y="21969"/>
                </a:lnTo>
                <a:lnTo>
                  <a:pt x="1456719" y="15419"/>
                </a:lnTo>
                <a:lnTo>
                  <a:pt x="1391636" y="9972"/>
                </a:lnTo>
                <a:lnTo>
                  <a:pt x="1325001" y="5667"/>
                </a:lnTo>
                <a:lnTo>
                  <a:pt x="1256944" y="2545"/>
                </a:lnTo>
                <a:lnTo>
                  <a:pt x="1187597" y="642"/>
                </a:lnTo>
                <a:lnTo>
                  <a:pt x="1117091" y="0"/>
                </a:lnTo>
                <a:close/>
              </a:path>
            </a:pathLst>
          </a:custGeom>
          <a:ln w="3809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>
            <a:spLocks noGrp="1"/>
          </p:cNvSpPr>
          <p:nvPr>
            <p:ph type="ftr" sz="quarter" idx="5"/>
          </p:nvPr>
        </p:nvSpPr>
        <p:spPr>
          <a:xfrm>
            <a:off x="2908300" y="6601752"/>
            <a:ext cx="6436495" cy="1923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520"/>
              </a:lnSpc>
            </a:pPr>
            <a:r>
              <a:rPr lang="es-UY" spc="-5" dirty="0" err="1" smtClean="0"/>
              <a:t>Prof.N.Piazza</a:t>
            </a:r>
            <a:r>
              <a:rPr lang="es-UY" spc="-5" dirty="0" smtClean="0"/>
              <a:t> (tomado de aportes del Prof. L. </a:t>
            </a:r>
            <a:r>
              <a:rPr lang="es-UY" spc="-5" dirty="0" err="1" smtClean="0"/>
              <a:t>Carámbula</a:t>
            </a:r>
            <a:endParaRPr spc="-5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47700">
              <a:lnSpc>
                <a:spcPct val="100000"/>
              </a:lnSpc>
            </a:pPr>
            <a:r>
              <a:rPr dirty="0"/>
              <a:t>Pasaje a</a:t>
            </a:r>
            <a:r>
              <a:rPr spc="-85" dirty="0"/>
              <a:t> </a:t>
            </a:r>
            <a:r>
              <a:rPr spc="-5" dirty="0"/>
              <a:t>Tablas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57612" y="1980183"/>
            <a:ext cx="2463800" cy="9944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06705" indent="-294005">
              <a:lnSpc>
                <a:spcPct val="100000"/>
              </a:lnSpc>
              <a:buFont typeface="Arial"/>
              <a:buChar char="•"/>
              <a:tabLst>
                <a:tab pos="307340" algn="l"/>
              </a:tabLst>
            </a:pPr>
            <a:r>
              <a:rPr sz="3200" b="1" dirty="0">
                <a:latin typeface="Arial"/>
                <a:cs typeface="Arial"/>
              </a:rPr>
              <a:t>R</a:t>
            </a:r>
            <a:r>
              <a:rPr sz="3200" b="1" spc="-10" dirty="0">
                <a:latin typeface="Arial"/>
                <a:cs typeface="Arial"/>
              </a:rPr>
              <a:t>e</a:t>
            </a:r>
            <a:r>
              <a:rPr sz="3200" b="1" spc="-5" dirty="0">
                <a:latin typeface="Arial"/>
                <a:cs typeface="Arial"/>
              </a:rPr>
              <a:t>l</a:t>
            </a:r>
            <a:r>
              <a:rPr sz="3200" b="1" spc="-10" dirty="0">
                <a:latin typeface="Arial"/>
                <a:cs typeface="Arial"/>
              </a:rPr>
              <a:t>ac</a:t>
            </a:r>
            <a:r>
              <a:rPr sz="3200" b="1" spc="-5" dirty="0">
                <a:latin typeface="Arial"/>
                <a:cs typeface="Arial"/>
              </a:rPr>
              <a:t>i</a:t>
            </a:r>
            <a:r>
              <a:rPr sz="3200" b="1" spc="-15" dirty="0">
                <a:latin typeface="Arial"/>
                <a:cs typeface="Arial"/>
              </a:rPr>
              <a:t>o</a:t>
            </a:r>
            <a:r>
              <a:rPr sz="3200" b="1" spc="-5" dirty="0">
                <a:latin typeface="Arial"/>
                <a:cs typeface="Arial"/>
              </a:rPr>
              <a:t>n</a:t>
            </a:r>
            <a:r>
              <a:rPr sz="3200" b="1" spc="-10" dirty="0">
                <a:latin typeface="Arial"/>
                <a:cs typeface="Arial"/>
              </a:rPr>
              <a:t>e</a:t>
            </a:r>
            <a:r>
              <a:rPr sz="3200" b="1" dirty="0">
                <a:latin typeface="Arial"/>
                <a:cs typeface="Arial"/>
              </a:rPr>
              <a:t>s</a:t>
            </a:r>
            <a:endParaRPr sz="3200">
              <a:latin typeface="Arial"/>
              <a:cs typeface="Arial"/>
            </a:endParaRPr>
          </a:p>
          <a:p>
            <a:pPr marL="497205">
              <a:lnSpc>
                <a:spcPct val="100000"/>
              </a:lnSpc>
              <a:spcBef>
                <a:spcPts val="555"/>
              </a:spcBef>
            </a:pPr>
            <a:r>
              <a:rPr sz="2800" dirty="0">
                <a:latin typeface="Arial"/>
                <a:cs typeface="Arial"/>
              </a:rPr>
              <a:t>–Binarias</a:t>
            </a:r>
            <a:endParaRPr sz="2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642248" y="3050538"/>
            <a:ext cx="1019175" cy="4362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10" dirty="0">
                <a:latin typeface="Arial"/>
                <a:cs typeface="Arial"/>
              </a:rPr>
              <a:t>–1 </a:t>
            </a:r>
            <a:r>
              <a:rPr sz="2800" spc="-5" dirty="0">
                <a:latin typeface="Arial"/>
                <a:cs typeface="Arial"/>
              </a:rPr>
              <a:t>a</a:t>
            </a:r>
            <a:r>
              <a:rPr sz="2800" spc="-9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1</a:t>
            </a:r>
            <a:endParaRPr sz="2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843416" y="4041138"/>
            <a:ext cx="3707765" cy="22307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5" dirty="0">
                <a:latin typeface="Times New Roman"/>
                <a:cs typeface="Times New Roman"/>
              </a:rPr>
              <a:t>A </a:t>
            </a:r>
            <a:r>
              <a:rPr sz="2800" dirty="0">
                <a:latin typeface="Times New Roman"/>
                <a:cs typeface="Times New Roman"/>
              </a:rPr>
              <a:t>(</a:t>
            </a:r>
            <a:r>
              <a:rPr sz="2800" b="1" u="heavy" dirty="0">
                <a:latin typeface="Times New Roman"/>
                <a:cs typeface="Times New Roman"/>
              </a:rPr>
              <a:t>A1</a:t>
            </a:r>
            <a:r>
              <a:rPr sz="2800" b="1" dirty="0">
                <a:latin typeface="Times New Roman"/>
                <a:cs typeface="Times New Roman"/>
              </a:rPr>
              <a:t>, </a:t>
            </a:r>
            <a:r>
              <a:rPr sz="2800" b="1" u="heavy" dirty="0">
                <a:latin typeface="Times New Roman"/>
                <a:cs typeface="Times New Roman"/>
              </a:rPr>
              <a:t>A2</a:t>
            </a:r>
            <a:r>
              <a:rPr sz="2800" dirty="0">
                <a:latin typeface="Times New Roman"/>
                <a:cs typeface="Times New Roman"/>
              </a:rPr>
              <a:t>,</a:t>
            </a:r>
            <a:r>
              <a:rPr sz="2800" spc="-9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A3)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85"/>
              </a:spcBef>
            </a:pPr>
            <a:r>
              <a:rPr sz="2800" spc="-5" dirty="0">
                <a:latin typeface="Times New Roman"/>
                <a:cs typeface="Times New Roman"/>
              </a:rPr>
              <a:t>B (</a:t>
            </a:r>
            <a:r>
              <a:rPr sz="2800" b="1" u="heavy" spc="-5" dirty="0">
                <a:latin typeface="Times New Roman"/>
                <a:cs typeface="Times New Roman"/>
              </a:rPr>
              <a:t>B1</a:t>
            </a:r>
            <a:r>
              <a:rPr sz="2800" b="1" spc="-5" dirty="0">
                <a:latin typeface="Times New Roman"/>
                <a:cs typeface="Times New Roman"/>
              </a:rPr>
              <a:t>,</a:t>
            </a:r>
            <a:r>
              <a:rPr sz="2800" b="1" spc="-10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B2)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sz="4000" spc="-5" dirty="0">
                <a:latin typeface="Times New Roman"/>
                <a:cs typeface="Times New Roman"/>
              </a:rPr>
              <a:t>A-B </a:t>
            </a:r>
            <a:r>
              <a:rPr sz="4000" dirty="0">
                <a:latin typeface="Times New Roman"/>
                <a:cs typeface="Times New Roman"/>
              </a:rPr>
              <a:t>(</a:t>
            </a:r>
            <a:r>
              <a:rPr sz="4000" b="1" u="heavy" dirty="0">
                <a:latin typeface="Times New Roman"/>
                <a:cs typeface="Times New Roman"/>
              </a:rPr>
              <a:t>B1</a:t>
            </a:r>
            <a:r>
              <a:rPr sz="4000" b="1" dirty="0">
                <a:latin typeface="Times New Roman"/>
                <a:cs typeface="Times New Roman"/>
              </a:rPr>
              <a:t>, </a:t>
            </a:r>
            <a:r>
              <a:rPr sz="4000" b="1" spc="-5" dirty="0">
                <a:latin typeface="Times New Roman"/>
                <a:cs typeface="Times New Roman"/>
              </a:rPr>
              <a:t>A1,</a:t>
            </a:r>
            <a:r>
              <a:rPr sz="4000" b="1" spc="-90" dirty="0">
                <a:latin typeface="Times New Roman"/>
                <a:cs typeface="Times New Roman"/>
              </a:rPr>
              <a:t> </a:t>
            </a:r>
            <a:r>
              <a:rPr sz="4000" b="1" spc="-5" dirty="0">
                <a:latin typeface="Times New Roman"/>
                <a:cs typeface="Times New Roman"/>
              </a:rPr>
              <a:t>A2</a:t>
            </a:r>
            <a:r>
              <a:rPr sz="4000" spc="-5" dirty="0">
                <a:latin typeface="Times New Roman"/>
                <a:cs typeface="Times New Roman"/>
              </a:rPr>
              <a:t>)</a:t>
            </a:r>
            <a:endParaRPr sz="4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sz="4000" spc="-5" dirty="0">
                <a:latin typeface="Times New Roman"/>
                <a:cs typeface="Times New Roman"/>
              </a:rPr>
              <a:t>A-B </a:t>
            </a:r>
            <a:r>
              <a:rPr sz="4000" dirty="0">
                <a:latin typeface="Times New Roman"/>
                <a:cs typeface="Times New Roman"/>
              </a:rPr>
              <a:t>(</a:t>
            </a:r>
            <a:r>
              <a:rPr sz="4000" b="1" dirty="0">
                <a:latin typeface="Times New Roman"/>
                <a:cs typeface="Times New Roman"/>
              </a:rPr>
              <a:t>B1, </a:t>
            </a:r>
            <a:r>
              <a:rPr sz="4000" b="1" u="heavy" spc="-5" dirty="0">
                <a:latin typeface="Times New Roman"/>
                <a:cs typeface="Times New Roman"/>
              </a:rPr>
              <a:t>A1,</a:t>
            </a:r>
            <a:r>
              <a:rPr sz="4000" b="1" u="heavy" spc="-95" dirty="0">
                <a:latin typeface="Times New Roman"/>
                <a:cs typeface="Times New Roman"/>
              </a:rPr>
              <a:t> </a:t>
            </a:r>
            <a:r>
              <a:rPr sz="4000" b="1" u="heavy" spc="-5" dirty="0">
                <a:latin typeface="Times New Roman"/>
                <a:cs typeface="Times New Roman"/>
              </a:rPr>
              <a:t>A2</a:t>
            </a:r>
            <a:r>
              <a:rPr sz="4000" spc="-5" dirty="0">
                <a:latin typeface="Times New Roman"/>
                <a:cs typeface="Times New Roman"/>
              </a:rPr>
              <a:t>)</a:t>
            </a:r>
            <a:endParaRPr sz="4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625474" y="2177795"/>
            <a:ext cx="1066800" cy="609600"/>
          </a:xfrm>
          <a:custGeom>
            <a:avLst/>
            <a:gdLst/>
            <a:ahLst/>
            <a:cxnLst/>
            <a:rect l="l" t="t" r="r" b="b"/>
            <a:pathLst>
              <a:path w="1066800" h="609600">
                <a:moveTo>
                  <a:pt x="0" y="0"/>
                </a:moveTo>
                <a:lnTo>
                  <a:pt x="0" y="609599"/>
                </a:lnTo>
                <a:lnTo>
                  <a:pt x="1066799" y="609599"/>
                </a:lnTo>
                <a:lnTo>
                  <a:pt x="106679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3625474" y="2177795"/>
            <a:ext cx="1066800" cy="609600"/>
          </a:xfrm>
          <a:prstGeom prst="rect">
            <a:avLst/>
          </a:prstGeom>
          <a:solidFill>
            <a:srgbClr val="FFFFFF"/>
          </a:solidFill>
          <a:ln w="9524">
            <a:solidFill>
              <a:srgbClr val="000000"/>
            </a:solidFill>
          </a:ln>
        </p:spPr>
        <p:txBody>
          <a:bodyPr vert="horz" wrap="square" lIns="0" tIns="10604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835"/>
              </a:spcBef>
            </a:pPr>
            <a:r>
              <a:rPr sz="2400" dirty="0">
                <a:latin typeface="Times New Roman"/>
                <a:cs typeface="Times New Roman"/>
              </a:rPr>
              <a:t>A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3739774" y="2782823"/>
            <a:ext cx="347980" cy="500380"/>
          </a:xfrm>
          <a:custGeom>
            <a:avLst/>
            <a:gdLst/>
            <a:ahLst/>
            <a:cxnLst/>
            <a:rect l="l" t="t" r="r" b="b"/>
            <a:pathLst>
              <a:path w="347979" h="500379">
                <a:moveTo>
                  <a:pt x="54222" y="427682"/>
                </a:moveTo>
                <a:lnTo>
                  <a:pt x="44195" y="423671"/>
                </a:lnTo>
                <a:lnTo>
                  <a:pt x="30479" y="425195"/>
                </a:lnTo>
                <a:lnTo>
                  <a:pt x="16763" y="429767"/>
                </a:lnTo>
                <a:lnTo>
                  <a:pt x="6095" y="440435"/>
                </a:lnTo>
                <a:lnTo>
                  <a:pt x="0" y="454151"/>
                </a:lnTo>
                <a:lnTo>
                  <a:pt x="0" y="469391"/>
                </a:lnTo>
                <a:lnTo>
                  <a:pt x="6095" y="483107"/>
                </a:lnTo>
                <a:lnTo>
                  <a:pt x="16763" y="493775"/>
                </a:lnTo>
                <a:lnTo>
                  <a:pt x="30479" y="499871"/>
                </a:lnTo>
                <a:lnTo>
                  <a:pt x="33527" y="499871"/>
                </a:lnTo>
                <a:lnTo>
                  <a:pt x="33527" y="458723"/>
                </a:lnTo>
                <a:lnTo>
                  <a:pt x="54222" y="427682"/>
                </a:lnTo>
                <a:close/>
              </a:path>
              <a:path w="347979" h="500379">
                <a:moveTo>
                  <a:pt x="62483" y="432815"/>
                </a:moveTo>
                <a:lnTo>
                  <a:pt x="59435" y="429767"/>
                </a:lnTo>
                <a:lnTo>
                  <a:pt x="54222" y="427682"/>
                </a:lnTo>
                <a:lnTo>
                  <a:pt x="33527" y="458723"/>
                </a:lnTo>
                <a:lnTo>
                  <a:pt x="33527" y="463295"/>
                </a:lnTo>
                <a:lnTo>
                  <a:pt x="35051" y="466343"/>
                </a:lnTo>
                <a:lnTo>
                  <a:pt x="38099" y="466343"/>
                </a:lnTo>
                <a:lnTo>
                  <a:pt x="41147" y="464819"/>
                </a:lnTo>
                <a:lnTo>
                  <a:pt x="62483" y="432815"/>
                </a:lnTo>
                <a:close/>
              </a:path>
              <a:path w="347979" h="500379">
                <a:moveTo>
                  <a:pt x="74675" y="469391"/>
                </a:moveTo>
                <a:lnTo>
                  <a:pt x="74675" y="454151"/>
                </a:lnTo>
                <a:lnTo>
                  <a:pt x="70103" y="440435"/>
                </a:lnTo>
                <a:lnTo>
                  <a:pt x="62483" y="432815"/>
                </a:lnTo>
                <a:lnTo>
                  <a:pt x="41147" y="464819"/>
                </a:lnTo>
                <a:lnTo>
                  <a:pt x="38099" y="466343"/>
                </a:lnTo>
                <a:lnTo>
                  <a:pt x="35051" y="466343"/>
                </a:lnTo>
                <a:lnTo>
                  <a:pt x="33527" y="463295"/>
                </a:lnTo>
                <a:lnTo>
                  <a:pt x="33527" y="499871"/>
                </a:lnTo>
                <a:lnTo>
                  <a:pt x="45719" y="499871"/>
                </a:lnTo>
                <a:lnTo>
                  <a:pt x="59435" y="493775"/>
                </a:lnTo>
                <a:lnTo>
                  <a:pt x="70103" y="483107"/>
                </a:lnTo>
                <a:lnTo>
                  <a:pt x="74675" y="469391"/>
                </a:lnTo>
                <a:close/>
              </a:path>
              <a:path w="347979" h="500379">
                <a:moveTo>
                  <a:pt x="347471" y="3047"/>
                </a:moveTo>
                <a:lnTo>
                  <a:pt x="345947" y="0"/>
                </a:lnTo>
                <a:lnTo>
                  <a:pt x="341375" y="0"/>
                </a:lnTo>
                <a:lnTo>
                  <a:pt x="338327" y="1523"/>
                </a:lnTo>
                <a:lnTo>
                  <a:pt x="54222" y="427682"/>
                </a:lnTo>
                <a:lnTo>
                  <a:pt x="59435" y="429767"/>
                </a:lnTo>
                <a:lnTo>
                  <a:pt x="62483" y="432815"/>
                </a:lnTo>
                <a:lnTo>
                  <a:pt x="345947" y="7619"/>
                </a:lnTo>
                <a:lnTo>
                  <a:pt x="347471" y="304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078101" y="2782823"/>
            <a:ext cx="117475" cy="500380"/>
          </a:xfrm>
          <a:custGeom>
            <a:avLst/>
            <a:gdLst/>
            <a:ahLst/>
            <a:cxnLst/>
            <a:rect l="l" t="t" r="r" b="b"/>
            <a:pathLst>
              <a:path w="117475" h="500379">
                <a:moveTo>
                  <a:pt x="79325" y="424136"/>
                </a:moveTo>
                <a:lnTo>
                  <a:pt x="9143" y="3047"/>
                </a:lnTo>
                <a:lnTo>
                  <a:pt x="7619" y="0"/>
                </a:lnTo>
                <a:lnTo>
                  <a:pt x="3047" y="0"/>
                </a:lnTo>
                <a:lnTo>
                  <a:pt x="0" y="1523"/>
                </a:lnTo>
                <a:lnTo>
                  <a:pt x="0" y="6095"/>
                </a:lnTo>
                <a:lnTo>
                  <a:pt x="69913" y="425576"/>
                </a:lnTo>
                <a:lnTo>
                  <a:pt x="74675" y="423671"/>
                </a:lnTo>
                <a:lnTo>
                  <a:pt x="79325" y="424136"/>
                </a:lnTo>
                <a:close/>
              </a:path>
              <a:path w="117475" h="500379">
                <a:moveTo>
                  <a:pt x="85343" y="499719"/>
                </a:moveTo>
                <a:lnTo>
                  <a:pt x="85343" y="460247"/>
                </a:lnTo>
                <a:lnTo>
                  <a:pt x="83819" y="464819"/>
                </a:lnTo>
                <a:lnTo>
                  <a:pt x="80771" y="466343"/>
                </a:lnTo>
                <a:lnTo>
                  <a:pt x="77723" y="466343"/>
                </a:lnTo>
                <a:lnTo>
                  <a:pt x="76199" y="463295"/>
                </a:lnTo>
                <a:lnTo>
                  <a:pt x="69913" y="425576"/>
                </a:lnTo>
                <a:lnTo>
                  <a:pt x="59435" y="429767"/>
                </a:lnTo>
                <a:lnTo>
                  <a:pt x="48767" y="438911"/>
                </a:lnTo>
                <a:lnTo>
                  <a:pt x="42671" y="452627"/>
                </a:lnTo>
                <a:lnTo>
                  <a:pt x="42671" y="467867"/>
                </a:lnTo>
                <a:lnTo>
                  <a:pt x="48767" y="481583"/>
                </a:lnTo>
                <a:lnTo>
                  <a:pt x="57911" y="492251"/>
                </a:lnTo>
                <a:lnTo>
                  <a:pt x="71627" y="498347"/>
                </a:lnTo>
                <a:lnTo>
                  <a:pt x="85343" y="499719"/>
                </a:lnTo>
                <a:close/>
              </a:path>
              <a:path w="117475" h="500379">
                <a:moveTo>
                  <a:pt x="85343" y="460247"/>
                </a:moveTo>
                <a:lnTo>
                  <a:pt x="79325" y="424136"/>
                </a:lnTo>
                <a:lnTo>
                  <a:pt x="74675" y="423671"/>
                </a:lnTo>
                <a:lnTo>
                  <a:pt x="69913" y="425576"/>
                </a:lnTo>
                <a:lnTo>
                  <a:pt x="76199" y="463295"/>
                </a:lnTo>
                <a:lnTo>
                  <a:pt x="77723" y="466343"/>
                </a:lnTo>
                <a:lnTo>
                  <a:pt x="80771" y="466343"/>
                </a:lnTo>
                <a:lnTo>
                  <a:pt x="83819" y="464819"/>
                </a:lnTo>
                <a:lnTo>
                  <a:pt x="85343" y="460247"/>
                </a:lnTo>
                <a:close/>
              </a:path>
              <a:path w="117475" h="500379">
                <a:moveTo>
                  <a:pt x="117347" y="470915"/>
                </a:moveTo>
                <a:lnTo>
                  <a:pt x="117347" y="455675"/>
                </a:lnTo>
                <a:lnTo>
                  <a:pt x="112775" y="441959"/>
                </a:lnTo>
                <a:lnTo>
                  <a:pt x="102107" y="431291"/>
                </a:lnTo>
                <a:lnTo>
                  <a:pt x="89915" y="425195"/>
                </a:lnTo>
                <a:lnTo>
                  <a:pt x="79325" y="424136"/>
                </a:lnTo>
                <a:lnTo>
                  <a:pt x="85343" y="460247"/>
                </a:lnTo>
                <a:lnTo>
                  <a:pt x="85343" y="499719"/>
                </a:lnTo>
                <a:lnTo>
                  <a:pt x="86867" y="499871"/>
                </a:lnTo>
                <a:lnTo>
                  <a:pt x="100583" y="493775"/>
                </a:lnTo>
                <a:lnTo>
                  <a:pt x="111251" y="484631"/>
                </a:lnTo>
                <a:lnTo>
                  <a:pt x="117347" y="47091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078101" y="2782823"/>
            <a:ext cx="728980" cy="424180"/>
          </a:xfrm>
          <a:custGeom>
            <a:avLst/>
            <a:gdLst/>
            <a:ahLst/>
            <a:cxnLst/>
            <a:rect l="l" t="t" r="r" b="b"/>
            <a:pathLst>
              <a:path w="728979" h="424180">
                <a:moveTo>
                  <a:pt x="659891" y="363219"/>
                </a:moveTo>
                <a:lnTo>
                  <a:pt x="6095" y="0"/>
                </a:lnTo>
                <a:lnTo>
                  <a:pt x="3047" y="0"/>
                </a:lnTo>
                <a:lnTo>
                  <a:pt x="0" y="1523"/>
                </a:lnTo>
                <a:lnTo>
                  <a:pt x="0" y="6095"/>
                </a:lnTo>
                <a:lnTo>
                  <a:pt x="1523" y="9143"/>
                </a:lnTo>
                <a:lnTo>
                  <a:pt x="655177" y="372284"/>
                </a:lnTo>
                <a:lnTo>
                  <a:pt x="656843" y="367283"/>
                </a:lnTo>
                <a:lnTo>
                  <a:pt x="659891" y="363219"/>
                </a:lnTo>
                <a:close/>
              </a:path>
              <a:path w="728979" h="424180">
                <a:moveTo>
                  <a:pt x="694943" y="422757"/>
                </a:moveTo>
                <a:lnTo>
                  <a:pt x="694943" y="388619"/>
                </a:lnTo>
                <a:lnTo>
                  <a:pt x="691895" y="390143"/>
                </a:lnTo>
                <a:lnTo>
                  <a:pt x="687323" y="390143"/>
                </a:lnTo>
                <a:lnTo>
                  <a:pt x="655177" y="372284"/>
                </a:lnTo>
                <a:lnTo>
                  <a:pt x="652271" y="380999"/>
                </a:lnTo>
                <a:lnTo>
                  <a:pt x="653795" y="396239"/>
                </a:lnTo>
                <a:lnTo>
                  <a:pt x="659891" y="408431"/>
                </a:lnTo>
                <a:lnTo>
                  <a:pt x="672083" y="419099"/>
                </a:lnTo>
                <a:lnTo>
                  <a:pt x="685799" y="423671"/>
                </a:lnTo>
                <a:lnTo>
                  <a:pt x="694943" y="422757"/>
                </a:lnTo>
                <a:close/>
              </a:path>
              <a:path w="728979" h="424180">
                <a:moveTo>
                  <a:pt x="694943" y="388619"/>
                </a:moveTo>
                <a:lnTo>
                  <a:pt x="694943" y="384047"/>
                </a:lnTo>
                <a:lnTo>
                  <a:pt x="691895" y="380999"/>
                </a:lnTo>
                <a:lnTo>
                  <a:pt x="659891" y="363219"/>
                </a:lnTo>
                <a:lnTo>
                  <a:pt x="656843" y="367283"/>
                </a:lnTo>
                <a:lnTo>
                  <a:pt x="655177" y="372284"/>
                </a:lnTo>
                <a:lnTo>
                  <a:pt x="687323" y="390143"/>
                </a:lnTo>
                <a:lnTo>
                  <a:pt x="691895" y="390143"/>
                </a:lnTo>
                <a:lnTo>
                  <a:pt x="694943" y="388619"/>
                </a:lnTo>
                <a:close/>
              </a:path>
              <a:path w="728979" h="424180">
                <a:moveTo>
                  <a:pt x="728471" y="390143"/>
                </a:moveTo>
                <a:lnTo>
                  <a:pt x="726947" y="374903"/>
                </a:lnTo>
                <a:lnTo>
                  <a:pt x="720851" y="362711"/>
                </a:lnTo>
                <a:lnTo>
                  <a:pt x="708659" y="352043"/>
                </a:lnTo>
                <a:lnTo>
                  <a:pt x="693419" y="347471"/>
                </a:lnTo>
                <a:lnTo>
                  <a:pt x="679703" y="348995"/>
                </a:lnTo>
                <a:lnTo>
                  <a:pt x="665987" y="355091"/>
                </a:lnTo>
                <a:lnTo>
                  <a:pt x="659891" y="363219"/>
                </a:lnTo>
                <a:lnTo>
                  <a:pt x="691895" y="380999"/>
                </a:lnTo>
                <a:lnTo>
                  <a:pt x="694943" y="384047"/>
                </a:lnTo>
                <a:lnTo>
                  <a:pt x="694943" y="422757"/>
                </a:lnTo>
                <a:lnTo>
                  <a:pt x="701039" y="422147"/>
                </a:lnTo>
                <a:lnTo>
                  <a:pt x="713231" y="416051"/>
                </a:lnTo>
                <a:lnTo>
                  <a:pt x="723899" y="403859"/>
                </a:lnTo>
                <a:lnTo>
                  <a:pt x="728471" y="39014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3443616" y="3203446"/>
            <a:ext cx="1068070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682625" algn="l"/>
              </a:tabLst>
            </a:pPr>
            <a:r>
              <a:rPr sz="2400" b="1" u="heavy" spc="-10" dirty="0">
                <a:latin typeface="Times New Roman"/>
                <a:cs typeface="Times New Roman"/>
              </a:rPr>
              <a:t>A</a:t>
            </a:r>
            <a:r>
              <a:rPr sz="2400" b="1" u="heavy" dirty="0">
                <a:latin typeface="Times New Roman"/>
                <a:cs typeface="Times New Roman"/>
              </a:rPr>
              <a:t>1</a:t>
            </a:r>
            <a:r>
              <a:rPr sz="2400" b="1" dirty="0">
                <a:latin typeface="Times New Roman"/>
                <a:cs typeface="Times New Roman"/>
              </a:rPr>
              <a:t>	</a:t>
            </a:r>
            <a:r>
              <a:rPr sz="2400" b="1" u="heavy" spc="-10" dirty="0">
                <a:latin typeface="Times New Roman"/>
                <a:cs typeface="Times New Roman"/>
              </a:rPr>
              <a:t>A</a:t>
            </a:r>
            <a:r>
              <a:rPr sz="2400" b="1" u="heavy" dirty="0">
                <a:latin typeface="Times New Roman"/>
                <a:cs typeface="Times New Roman"/>
              </a:rPr>
              <a:t>2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847219" y="2974846"/>
            <a:ext cx="397510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spc="-10" dirty="0">
                <a:latin typeface="Times New Roman"/>
                <a:cs typeface="Times New Roman"/>
              </a:rPr>
              <a:t>A</a:t>
            </a:r>
            <a:r>
              <a:rPr sz="2400" dirty="0">
                <a:latin typeface="Times New Roman"/>
                <a:cs typeface="Times New Roman"/>
              </a:rPr>
              <a:t>3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702433" y="2136647"/>
            <a:ext cx="1397000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225425" algn="l"/>
                <a:tab pos="1383665" algn="l"/>
              </a:tabLst>
            </a:pPr>
            <a:r>
              <a:rPr sz="2400" u="sng" dirty="0">
                <a:latin typeface="Times New Roman"/>
                <a:cs typeface="Times New Roman"/>
              </a:rPr>
              <a:t> 	1	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8616574" y="2782823"/>
            <a:ext cx="347980" cy="500380"/>
          </a:xfrm>
          <a:custGeom>
            <a:avLst/>
            <a:gdLst/>
            <a:ahLst/>
            <a:cxnLst/>
            <a:rect l="l" t="t" r="r" b="b"/>
            <a:pathLst>
              <a:path w="347979" h="500379">
                <a:moveTo>
                  <a:pt x="54222" y="427682"/>
                </a:moveTo>
                <a:lnTo>
                  <a:pt x="44195" y="423671"/>
                </a:lnTo>
                <a:lnTo>
                  <a:pt x="30479" y="425195"/>
                </a:lnTo>
                <a:lnTo>
                  <a:pt x="16763" y="429767"/>
                </a:lnTo>
                <a:lnTo>
                  <a:pt x="6095" y="440435"/>
                </a:lnTo>
                <a:lnTo>
                  <a:pt x="0" y="454151"/>
                </a:lnTo>
                <a:lnTo>
                  <a:pt x="0" y="469391"/>
                </a:lnTo>
                <a:lnTo>
                  <a:pt x="6095" y="483107"/>
                </a:lnTo>
                <a:lnTo>
                  <a:pt x="16763" y="493775"/>
                </a:lnTo>
                <a:lnTo>
                  <a:pt x="30479" y="499871"/>
                </a:lnTo>
                <a:lnTo>
                  <a:pt x="33527" y="499871"/>
                </a:lnTo>
                <a:lnTo>
                  <a:pt x="33527" y="458723"/>
                </a:lnTo>
                <a:lnTo>
                  <a:pt x="54222" y="427682"/>
                </a:lnTo>
                <a:close/>
              </a:path>
              <a:path w="347979" h="500379">
                <a:moveTo>
                  <a:pt x="62483" y="432815"/>
                </a:moveTo>
                <a:lnTo>
                  <a:pt x="59435" y="429767"/>
                </a:lnTo>
                <a:lnTo>
                  <a:pt x="54222" y="427682"/>
                </a:lnTo>
                <a:lnTo>
                  <a:pt x="33527" y="458723"/>
                </a:lnTo>
                <a:lnTo>
                  <a:pt x="33527" y="463295"/>
                </a:lnTo>
                <a:lnTo>
                  <a:pt x="35051" y="466343"/>
                </a:lnTo>
                <a:lnTo>
                  <a:pt x="38099" y="466343"/>
                </a:lnTo>
                <a:lnTo>
                  <a:pt x="41147" y="464819"/>
                </a:lnTo>
                <a:lnTo>
                  <a:pt x="62483" y="432815"/>
                </a:lnTo>
                <a:close/>
              </a:path>
              <a:path w="347979" h="500379">
                <a:moveTo>
                  <a:pt x="74675" y="469391"/>
                </a:moveTo>
                <a:lnTo>
                  <a:pt x="74675" y="454151"/>
                </a:lnTo>
                <a:lnTo>
                  <a:pt x="70103" y="440435"/>
                </a:lnTo>
                <a:lnTo>
                  <a:pt x="62483" y="432815"/>
                </a:lnTo>
                <a:lnTo>
                  <a:pt x="41147" y="464819"/>
                </a:lnTo>
                <a:lnTo>
                  <a:pt x="38099" y="466343"/>
                </a:lnTo>
                <a:lnTo>
                  <a:pt x="35051" y="466343"/>
                </a:lnTo>
                <a:lnTo>
                  <a:pt x="33527" y="463295"/>
                </a:lnTo>
                <a:lnTo>
                  <a:pt x="33527" y="499871"/>
                </a:lnTo>
                <a:lnTo>
                  <a:pt x="45719" y="499871"/>
                </a:lnTo>
                <a:lnTo>
                  <a:pt x="59435" y="493775"/>
                </a:lnTo>
                <a:lnTo>
                  <a:pt x="70103" y="483107"/>
                </a:lnTo>
                <a:lnTo>
                  <a:pt x="74675" y="469391"/>
                </a:lnTo>
                <a:close/>
              </a:path>
              <a:path w="347979" h="500379">
                <a:moveTo>
                  <a:pt x="347471" y="3047"/>
                </a:moveTo>
                <a:lnTo>
                  <a:pt x="345947" y="0"/>
                </a:lnTo>
                <a:lnTo>
                  <a:pt x="341375" y="0"/>
                </a:lnTo>
                <a:lnTo>
                  <a:pt x="338327" y="1523"/>
                </a:lnTo>
                <a:lnTo>
                  <a:pt x="54222" y="427682"/>
                </a:lnTo>
                <a:lnTo>
                  <a:pt x="59435" y="429767"/>
                </a:lnTo>
                <a:lnTo>
                  <a:pt x="62483" y="432815"/>
                </a:lnTo>
                <a:lnTo>
                  <a:pt x="345947" y="7619"/>
                </a:lnTo>
                <a:lnTo>
                  <a:pt x="347471" y="304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8954902" y="2782823"/>
            <a:ext cx="117475" cy="500380"/>
          </a:xfrm>
          <a:custGeom>
            <a:avLst/>
            <a:gdLst/>
            <a:ahLst/>
            <a:cxnLst/>
            <a:rect l="l" t="t" r="r" b="b"/>
            <a:pathLst>
              <a:path w="117475" h="500379">
                <a:moveTo>
                  <a:pt x="79325" y="424136"/>
                </a:moveTo>
                <a:lnTo>
                  <a:pt x="9143" y="3047"/>
                </a:lnTo>
                <a:lnTo>
                  <a:pt x="7619" y="0"/>
                </a:lnTo>
                <a:lnTo>
                  <a:pt x="3047" y="0"/>
                </a:lnTo>
                <a:lnTo>
                  <a:pt x="0" y="1523"/>
                </a:lnTo>
                <a:lnTo>
                  <a:pt x="0" y="6095"/>
                </a:lnTo>
                <a:lnTo>
                  <a:pt x="69913" y="425576"/>
                </a:lnTo>
                <a:lnTo>
                  <a:pt x="74675" y="423671"/>
                </a:lnTo>
                <a:lnTo>
                  <a:pt x="79325" y="424136"/>
                </a:lnTo>
                <a:close/>
              </a:path>
              <a:path w="117475" h="500379">
                <a:moveTo>
                  <a:pt x="85343" y="499719"/>
                </a:moveTo>
                <a:lnTo>
                  <a:pt x="85343" y="460247"/>
                </a:lnTo>
                <a:lnTo>
                  <a:pt x="83819" y="464819"/>
                </a:lnTo>
                <a:lnTo>
                  <a:pt x="80771" y="466343"/>
                </a:lnTo>
                <a:lnTo>
                  <a:pt x="77723" y="466343"/>
                </a:lnTo>
                <a:lnTo>
                  <a:pt x="76199" y="463295"/>
                </a:lnTo>
                <a:lnTo>
                  <a:pt x="69913" y="425576"/>
                </a:lnTo>
                <a:lnTo>
                  <a:pt x="59435" y="429767"/>
                </a:lnTo>
                <a:lnTo>
                  <a:pt x="48767" y="438911"/>
                </a:lnTo>
                <a:lnTo>
                  <a:pt x="42671" y="452627"/>
                </a:lnTo>
                <a:lnTo>
                  <a:pt x="42671" y="467867"/>
                </a:lnTo>
                <a:lnTo>
                  <a:pt x="48767" y="481583"/>
                </a:lnTo>
                <a:lnTo>
                  <a:pt x="57911" y="492251"/>
                </a:lnTo>
                <a:lnTo>
                  <a:pt x="71627" y="498347"/>
                </a:lnTo>
                <a:lnTo>
                  <a:pt x="85343" y="499719"/>
                </a:lnTo>
                <a:close/>
              </a:path>
              <a:path w="117475" h="500379">
                <a:moveTo>
                  <a:pt x="85343" y="460247"/>
                </a:moveTo>
                <a:lnTo>
                  <a:pt x="79325" y="424136"/>
                </a:lnTo>
                <a:lnTo>
                  <a:pt x="74675" y="423671"/>
                </a:lnTo>
                <a:lnTo>
                  <a:pt x="69913" y="425576"/>
                </a:lnTo>
                <a:lnTo>
                  <a:pt x="76199" y="463295"/>
                </a:lnTo>
                <a:lnTo>
                  <a:pt x="77723" y="466343"/>
                </a:lnTo>
                <a:lnTo>
                  <a:pt x="80771" y="466343"/>
                </a:lnTo>
                <a:lnTo>
                  <a:pt x="83819" y="464819"/>
                </a:lnTo>
                <a:lnTo>
                  <a:pt x="85343" y="460247"/>
                </a:lnTo>
                <a:close/>
              </a:path>
              <a:path w="117475" h="500379">
                <a:moveTo>
                  <a:pt x="117347" y="470915"/>
                </a:moveTo>
                <a:lnTo>
                  <a:pt x="117347" y="455675"/>
                </a:lnTo>
                <a:lnTo>
                  <a:pt x="112775" y="441959"/>
                </a:lnTo>
                <a:lnTo>
                  <a:pt x="102107" y="431291"/>
                </a:lnTo>
                <a:lnTo>
                  <a:pt x="89915" y="425195"/>
                </a:lnTo>
                <a:lnTo>
                  <a:pt x="79325" y="424136"/>
                </a:lnTo>
                <a:lnTo>
                  <a:pt x="85343" y="460247"/>
                </a:lnTo>
                <a:lnTo>
                  <a:pt x="85343" y="499719"/>
                </a:lnTo>
                <a:lnTo>
                  <a:pt x="86867" y="499871"/>
                </a:lnTo>
                <a:lnTo>
                  <a:pt x="100583" y="493775"/>
                </a:lnTo>
                <a:lnTo>
                  <a:pt x="111251" y="484631"/>
                </a:lnTo>
                <a:lnTo>
                  <a:pt x="117347" y="47091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8320414" y="3203446"/>
            <a:ext cx="1051560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682625" algn="l"/>
              </a:tabLst>
            </a:pPr>
            <a:r>
              <a:rPr sz="2400" b="1" u="heavy" spc="-10" dirty="0">
                <a:latin typeface="Times New Roman"/>
                <a:cs typeface="Times New Roman"/>
              </a:rPr>
              <a:t>B</a:t>
            </a:r>
            <a:r>
              <a:rPr sz="2400" b="1" u="heavy" dirty="0">
                <a:latin typeface="Times New Roman"/>
                <a:cs typeface="Times New Roman"/>
              </a:rPr>
              <a:t>1</a:t>
            </a:r>
            <a:r>
              <a:rPr sz="2400" b="1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B</a:t>
            </a:r>
            <a:r>
              <a:rPr sz="2400" dirty="0">
                <a:latin typeface="Times New Roman"/>
                <a:cs typeface="Times New Roman"/>
              </a:rPr>
              <a:t>2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8317869" y="2177795"/>
            <a:ext cx="1066800" cy="609600"/>
          </a:xfrm>
          <a:custGeom>
            <a:avLst/>
            <a:gdLst/>
            <a:ahLst/>
            <a:cxnLst/>
            <a:rect l="l" t="t" r="r" b="b"/>
            <a:pathLst>
              <a:path w="1066800" h="609600">
                <a:moveTo>
                  <a:pt x="0" y="0"/>
                </a:moveTo>
                <a:lnTo>
                  <a:pt x="0" y="609599"/>
                </a:lnTo>
                <a:lnTo>
                  <a:pt x="1066799" y="609599"/>
                </a:lnTo>
                <a:lnTo>
                  <a:pt x="106679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18" name="object 18"/>
          <p:cNvGraphicFramePr>
            <a:graphicFrameLocks noGrp="1"/>
          </p:cNvGraphicFramePr>
          <p:nvPr/>
        </p:nvGraphicFramePr>
        <p:xfrm>
          <a:off x="7398707" y="2173033"/>
          <a:ext cx="1981198" cy="7467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14399"/>
                <a:gridCol w="1066799"/>
              </a:tblGrid>
              <a:tr h="380999">
                <a:tc>
                  <a:txBody>
                    <a:bodyPr/>
                    <a:lstStyle/>
                    <a:p>
                      <a:pPr marR="124460" algn="r">
                        <a:lnSpc>
                          <a:spcPts val="2555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1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9524">
                      <a:solidFill>
                        <a:srgbClr val="000000"/>
                      </a:solidFill>
                      <a:prstDash val="solid"/>
                    </a:lnR>
                    <a:lnB w="9524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35"/>
                        </a:spcBef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B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4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228599">
                <a:tc>
                  <a:txBody>
                    <a:bodyPr/>
                    <a:lstStyle/>
                    <a:p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9524">
                      <a:solidFill>
                        <a:srgbClr val="000000"/>
                      </a:solidFill>
                      <a:prstDash val="solid"/>
                    </a:lnR>
                    <a:lnT w="9524">
                      <a:solidFill>
                        <a:srgbClr val="000000"/>
                      </a:solidFill>
                      <a:prstDash val="solid"/>
                    </a:lnT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4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9" name="object 19"/>
          <p:cNvSpPr/>
          <p:nvPr/>
        </p:nvSpPr>
        <p:spPr>
          <a:xfrm>
            <a:off x="6031869" y="2253995"/>
            <a:ext cx="1371600" cy="609600"/>
          </a:xfrm>
          <a:custGeom>
            <a:avLst/>
            <a:gdLst/>
            <a:ahLst/>
            <a:cxnLst/>
            <a:rect l="l" t="t" r="r" b="b"/>
            <a:pathLst>
              <a:path w="1371600" h="609600">
                <a:moveTo>
                  <a:pt x="1371599" y="304799"/>
                </a:moveTo>
                <a:lnTo>
                  <a:pt x="685799" y="0"/>
                </a:lnTo>
                <a:lnTo>
                  <a:pt x="0" y="304799"/>
                </a:lnTo>
                <a:lnTo>
                  <a:pt x="685799" y="609599"/>
                </a:lnTo>
                <a:lnTo>
                  <a:pt x="1371599" y="3047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031869" y="2253995"/>
            <a:ext cx="1371600" cy="609600"/>
          </a:xfrm>
          <a:custGeom>
            <a:avLst/>
            <a:gdLst/>
            <a:ahLst/>
            <a:cxnLst/>
            <a:rect l="l" t="t" r="r" b="b"/>
            <a:pathLst>
              <a:path w="1371600" h="609600">
                <a:moveTo>
                  <a:pt x="685799" y="0"/>
                </a:moveTo>
                <a:lnTo>
                  <a:pt x="0" y="304799"/>
                </a:lnTo>
                <a:lnTo>
                  <a:pt x="685799" y="609599"/>
                </a:lnTo>
                <a:lnTo>
                  <a:pt x="1371599" y="304799"/>
                </a:lnTo>
                <a:lnTo>
                  <a:pt x="685799" y="0"/>
                </a:lnTo>
                <a:close/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6442847" y="2365247"/>
            <a:ext cx="550545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spc="-10" dirty="0">
                <a:latin typeface="Times New Roman"/>
                <a:cs typeface="Times New Roman"/>
              </a:rPr>
              <a:t>A</a:t>
            </a:r>
            <a:r>
              <a:rPr sz="2400" dirty="0">
                <a:latin typeface="Times New Roman"/>
                <a:cs typeface="Times New Roman"/>
              </a:rPr>
              <a:t>-B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5954145" y="5218176"/>
            <a:ext cx="2200910" cy="1076325"/>
          </a:xfrm>
          <a:prstGeom prst="rect">
            <a:avLst/>
          </a:prstGeom>
          <a:ln w="9524">
            <a:solidFill>
              <a:srgbClr val="7F7F7F"/>
            </a:solidFill>
          </a:ln>
        </p:spPr>
        <p:txBody>
          <a:bodyPr vert="horz" wrap="square" lIns="0" tIns="30480" rIns="0" bIns="0" rtlCol="0">
            <a:spAutoFit/>
          </a:bodyPr>
          <a:lstStyle/>
          <a:p>
            <a:pPr marL="92710" marR="93345">
              <a:lnSpc>
                <a:spcPct val="100000"/>
              </a:lnSpc>
              <a:spcBef>
                <a:spcPts val="240"/>
              </a:spcBef>
            </a:pPr>
            <a:r>
              <a:rPr sz="3200" spc="-5" dirty="0">
                <a:latin typeface="Times New Roman"/>
                <a:cs typeface="Times New Roman"/>
              </a:rPr>
              <a:t>Elijo alguno  </a:t>
            </a:r>
            <a:r>
              <a:rPr sz="3200" spc="5" dirty="0">
                <a:latin typeface="Times New Roman"/>
                <a:cs typeface="Times New Roman"/>
              </a:rPr>
              <a:t>de </a:t>
            </a:r>
            <a:r>
              <a:rPr sz="3200" spc="-5" dirty="0">
                <a:latin typeface="Times New Roman"/>
                <a:cs typeface="Times New Roman"/>
              </a:rPr>
              <a:t>los</a:t>
            </a:r>
            <a:r>
              <a:rPr sz="3200" spc="-10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dos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5705733" y="5073395"/>
            <a:ext cx="71755" cy="1369060"/>
          </a:xfrm>
          <a:custGeom>
            <a:avLst/>
            <a:gdLst/>
            <a:ahLst/>
            <a:cxnLst/>
            <a:rect l="l" t="t" r="r" b="b"/>
            <a:pathLst>
              <a:path w="71754" h="1369060">
                <a:moveTo>
                  <a:pt x="0" y="0"/>
                </a:moveTo>
                <a:lnTo>
                  <a:pt x="14073" y="8858"/>
                </a:lnTo>
                <a:lnTo>
                  <a:pt x="25717" y="33146"/>
                </a:lnTo>
                <a:lnTo>
                  <a:pt x="33647" y="69437"/>
                </a:lnTo>
                <a:lnTo>
                  <a:pt x="36575" y="114299"/>
                </a:lnTo>
                <a:lnTo>
                  <a:pt x="36575" y="569975"/>
                </a:lnTo>
                <a:lnTo>
                  <a:pt x="39266" y="614195"/>
                </a:lnTo>
                <a:lnTo>
                  <a:pt x="46672" y="650557"/>
                </a:lnTo>
                <a:lnTo>
                  <a:pt x="57792" y="675203"/>
                </a:lnTo>
                <a:lnTo>
                  <a:pt x="71627" y="684275"/>
                </a:lnTo>
                <a:lnTo>
                  <a:pt x="57792" y="693134"/>
                </a:lnTo>
                <a:lnTo>
                  <a:pt x="46672" y="717422"/>
                </a:lnTo>
                <a:lnTo>
                  <a:pt x="39266" y="753713"/>
                </a:lnTo>
                <a:lnTo>
                  <a:pt x="36575" y="798575"/>
                </a:lnTo>
                <a:lnTo>
                  <a:pt x="36575" y="1254251"/>
                </a:lnTo>
                <a:lnTo>
                  <a:pt x="33647" y="1298471"/>
                </a:lnTo>
                <a:lnTo>
                  <a:pt x="25717" y="1334833"/>
                </a:lnTo>
                <a:lnTo>
                  <a:pt x="14073" y="1359479"/>
                </a:lnTo>
                <a:lnTo>
                  <a:pt x="0" y="1368551"/>
                </a:lnTo>
              </a:path>
            </a:pathLst>
          </a:custGeom>
          <a:ln w="2857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>
            <a:spLocks noGrp="1"/>
          </p:cNvSpPr>
          <p:nvPr>
            <p:ph type="ftr" sz="quarter" idx="5"/>
          </p:nvPr>
        </p:nvSpPr>
        <p:spPr>
          <a:xfrm>
            <a:off x="2832100" y="6601752"/>
            <a:ext cx="6512695" cy="1923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520"/>
              </a:lnSpc>
            </a:pPr>
            <a:r>
              <a:rPr lang="es-UY" spc="-5" dirty="0" err="1" smtClean="0"/>
              <a:t>Prof.N.Piazza</a:t>
            </a:r>
            <a:r>
              <a:rPr lang="es-UY" spc="-5" dirty="0" smtClean="0"/>
              <a:t> (tomado de aportes del Prof. L. </a:t>
            </a:r>
            <a:r>
              <a:rPr lang="es-UY" spc="-5" dirty="0" err="1" smtClean="0"/>
              <a:t>Carámbula</a:t>
            </a:r>
            <a:endParaRPr spc="-5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031869" y="2253995"/>
            <a:ext cx="1371600" cy="609600"/>
          </a:xfrm>
          <a:custGeom>
            <a:avLst/>
            <a:gdLst/>
            <a:ahLst/>
            <a:cxnLst/>
            <a:rect l="l" t="t" r="r" b="b"/>
            <a:pathLst>
              <a:path w="1371600" h="609600">
                <a:moveTo>
                  <a:pt x="1371599" y="304799"/>
                </a:moveTo>
                <a:lnTo>
                  <a:pt x="685799" y="0"/>
                </a:lnTo>
                <a:lnTo>
                  <a:pt x="0" y="304799"/>
                </a:lnTo>
                <a:lnTo>
                  <a:pt x="685799" y="609599"/>
                </a:lnTo>
                <a:lnTo>
                  <a:pt x="1371599" y="3047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031869" y="2253995"/>
            <a:ext cx="1371600" cy="609600"/>
          </a:xfrm>
          <a:custGeom>
            <a:avLst/>
            <a:gdLst/>
            <a:ahLst/>
            <a:cxnLst/>
            <a:rect l="l" t="t" r="r" b="b"/>
            <a:pathLst>
              <a:path w="1371600" h="609600">
                <a:moveTo>
                  <a:pt x="685799" y="0"/>
                </a:moveTo>
                <a:lnTo>
                  <a:pt x="0" y="304799"/>
                </a:lnTo>
                <a:lnTo>
                  <a:pt x="685799" y="609599"/>
                </a:lnTo>
                <a:lnTo>
                  <a:pt x="1371599" y="304799"/>
                </a:lnTo>
                <a:lnTo>
                  <a:pt x="685799" y="0"/>
                </a:lnTo>
                <a:close/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6442847" y="2365247"/>
            <a:ext cx="550545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spc="-10" dirty="0">
                <a:latin typeface="Times New Roman"/>
                <a:cs typeface="Times New Roman"/>
              </a:rPr>
              <a:t>A</a:t>
            </a:r>
            <a:r>
              <a:rPr sz="2400" dirty="0">
                <a:latin typeface="Times New Roman"/>
                <a:cs typeface="Times New Roman"/>
              </a:rPr>
              <a:t>-B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47700">
              <a:lnSpc>
                <a:spcPct val="100000"/>
              </a:lnSpc>
            </a:pPr>
            <a:r>
              <a:rPr dirty="0"/>
              <a:t>Pasaje a</a:t>
            </a:r>
            <a:r>
              <a:rPr spc="-85" dirty="0"/>
              <a:t> </a:t>
            </a:r>
            <a:r>
              <a:rPr spc="-5" dirty="0"/>
              <a:t>Tablas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157612" y="1980183"/>
            <a:ext cx="2463800" cy="9944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06705" indent="-294005">
              <a:lnSpc>
                <a:spcPct val="100000"/>
              </a:lnSpc>
              <a:buFont typeface="Arial"/>
              <a:buChar char="•"/>
              <a:tabLst>
                <a:tab pos="307340" algn="l"/>
              </a:tabLst>
            </a:pPr>
            <a:r>
              <a:rPr sz="3200" b="1" dirty="0">
                <a:latin typeface="Arial"/>
                <a:cs typeface="Arial"/>
              </a:rPr>
              <a:t>R</a:t>
            </a:r>
            <a:r>
              <a:rPr sz="3200" b="1" spc="-10" dirty="0">
                <a:latin typeface="Arial"/>
                <a:cs typeface="Arial"/>
              </a:rPr>
              <a:t>e</a:t>
            </a:r>
            <a:r>
              <a:rPr sz="3200" b="1" spc="-5" dirty="0">
                <a:latin typeface="Arial"/>
                <a:cs typeface="Arial"/>
              </a:rPr>
              <a:t>l</a:t>
            </a:r>
            <a:r>
              <a:rPr sz="3200" b="1" spc="-10" dirty="0">
                <a:latin typeface="Arial"/>
                <a:cs typeface="Arial"/>
              </a:rPr>
              <a:t>ac</a:t>
            </a:r>
            <a:r>
              <a:rPr sz="3200" b="1" spc="-5" dirty="0">
                <a:latin typeface="Arial"/>
                <a:cs typeface="Arial"/>
              </a:rPr>
              <a:t>i</a:t>
            </a:r>
            <a:r>
              <a:rPr sz="3200" b="1" spc="-15" dirty="0">
                <a:latin typeface="Arial"/>
                <a:cs typeface="Arial"/>
              </a:rPr>
              <a:t>o</a:t>
            </a:r>
            <a:r>
              <a:rPr sz="3200" b="1" spc="-5" dirty="0">
                <a:latin typeface="Arial"/>
                <a:cs typeface="Arial"/>
              </a:rPr>
              <a:t>n</a:t>
            </a:r>
            <a:r>
              <a:rPr sz="3200" b="1" spc="-10" dirty="0">
                <a:latin typeface="Arial"/>
                <a:cs typeface="Arial"/>
              </a:rPr>
              <a:t>e</a:t>
            </a:r>
            <a:r>
              <a:rPr sz="3200" b="1" dirty="0">
                <a:latin typeface="Arial"/>
                <a:cs typeface="Arial"/>
              </a:rPr>
              <a:t>s</a:t>
            </a:r>
            <a:endParaRPr sz="3200">
              <a:latin typeface="Arial"/>
              <a:cs typeface="Arial"/>
            </a:endParaRPr>
          </a:p>
          <a:p>
            <a:pPr marL="497205">
              <a:lnSpc>
                <a:spcPct val="100000"/>
              </a:lnSpc>
              <a:spcBef>
                <a:spcPts val="555"/>
              </a:spcBef>
            </a:pPr>
            <a:r>
              <a:rPr sz="2800" dirty="0">
                <a:latin typeface="Arial"/>
                <a:cs typeface="Arial"/>
              </a:rPr>
              <a:t>–Binarias</a:t>
            </a:r>
            <a:endParaRPr sz="28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642248" y="3050538"/>
            <a:ext cx="1019175" cy="4362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10" dirty="0">
                <a:latin typeface="Arial"/>
                <a:cs typeface="Arial"/>
              </a:rPr>
              <a:t>–1 </a:t>
            </a:r>
            <a:r>
              <a:rPr sz="2800" spc="-5" dirty="0">
                <a:latin typeface="Arial"/>
                <a:cs typeface="Arial"/>
              </a:rPr>
              <a:t>a</a:t>
            </a:r>
            <a:r>
              <a:rPr sz="2800" spc="-9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1</a:t>
            </a:r>
            <a:endParaRPr sz="28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642248" y="4231638"/>
            <a:ext cx="7621905" cy="21647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dirty="0">
                <a:latin typeface="Arial"/>
                <a:cs typeface="Arial"/>
              </a:rPr>
              <a:t>–</a:t>
            </a:r>
            <a:r>
              <a:rPr sz="2800" b="1" dirty="0">
                <a:latin typeface="Arial"/>
                <a:cs typeface="Arial"/>
              </a:rPr>
              <a:t>Para </a:t>
            </a:r>
            <a:r>
              <a:rPr sz="2800" b="1" spc="-5" dirty="0">
                <a:latin typeface="Arial"/>
                <a:cs typeface="Arial"/>
              </a:rPr>
              <a:t>este caso, TOTALIDAD, la relación</a:t>
            </a:r>
            <a:r>
              <a:rPr sz="2800" b="1" spc="1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A-B</a:t>
            </a:r>
            <a:endParaRPr sz="2800">
              <a:latin typeface="Arial"/>
              <a:cs typeface="Arial"/>
            </a:endParaRPr>
          </a:p>
          <a:p>
            <a:pPr marR="2258060" algn="ctr">
              <a:lnSpc>
                <a:spcPct val="100000"/>
              </a:lnSpc>
              <a:spcBef>
                <a:spcPts val="670"/>
              </a:spcBef>
            </a:pPr>
            <a:r>
              <a:rPr sz="2800" b="1" spc="-5" dirty="0">
                <a:latin typeface="Arial"/>
                <a:cs typeface="Arial"/>
              </a:rPr>
              <a:t>se representa </a:t>
            </a:r>
            <a:r>
              <a:rPr sz="2800" b="1" spc="5" dirty="0">
                <a:latin typeface="Arial"/>
                <a:cs typeface="Arial"/>
              </a:rPr>
              <a:t>en </a:t>
            </a:r>
            <a:r>
              <a:rPr sz="2800" b="1" spc="-5" dirty="0">
                <a:latin typeface="Arial"/>
                <a:cs typeface="Arial"/>
              </a:rPr>
              <a:t>la entidad</a:t>
            </a:r>
            <a:r>
              <a:rPr sz="2800" b="1" spc="-2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B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55"/>
              </a:spcBef>
            </a:pPr>
            <a:r>
              <a:rPr sz="2800" spc="10" dirty="0">
                <a:latin typeface="Arial"/>
                <a:cs typeface="Arial"/>
              </a:rPr>
              <a:t>–B </a:t>
            </a:r>
            <a:r>
              <a:rPr sz="2800" b="1" spc="-5" dirty="0">
                <a:latin typeface="Arial"/>
                <a:cs typeface="Arial"/>
              </a:rPr>
              <a:t>hereda la clave </a:t>
            </a:r>
            <a:r>
              <a:rPr sz="2800" b="1" spc="-10" dirty="0">
                <a:latin typeface="Arial"/>
                <a:cs typeface="Arial"/>
              </a:rPr>
              <a:t>de </a:t>
            </a:r>
            <a:r>
              <a:rPr sz="2800" spc="-5" dirty="0">
                <a:latin typeface="Arial"/>
                <a:cs typeface="Arial"/>
              </a:rPr>
              <a:t>A (A1,</a:t>
            </a:r>
            <a:r>
              <a:rPr sz="2800" spc="-3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A2)</a:t>
            </a:r>
            <a:endParaRPr sz="2800">
              <a:latin typeface="Arial"/>
              <a:cs typeface="Arial"/>
            </a:endParaRPr>
          </a:p>
          <a:p>
            <a:pPr marL="411480">
              <a:lnSpc>
                <a:spcPct val="100000"/>
              </a:lnSpc>
              <a:spcBef>
                <a:spcPts val="1485"/>
              </a:spcBef>
            </a:pPr>
            <a:r>
              <a:rPr sz="2800" spc="-5" dirty="0">
                <a:latin typeface="Times New Roman"/>
                <a:cs typeface="Times New Roman"/>
              </a:rPr>
              <a:t>B (</a:t>
            </a:r>
            <a:r>
              <a:rPr sz="2800" b="1" u="heavy" spc="-5" dirty="0">
                <a:latin typeface="Times New Roman"/>
                <a:cs typeface="Times New Roman"/>
              </a:rPr>
              <a:t>B1</a:t>
            </a:r>
            <a:r>
              <a:rPr sz="2800" b="1" spc="-5" dirty="0">
                <a:latin typeface="Times New Roman"/>
                <a:cs typeface="Times New Roman"/>
              </a:rPr>
              <a:t>, </a:t>
            </a:r>
            <a:r>
              <a:rPr sz="2800" spc="-5" dirty="0">
                <a:latin typeface="Times New Roman"/>
                <a:cs typeface="Times New Roman"/>
              </a:rPr>
              <a:t>B2, </a:t>
            </a:r>
            <a:r>
              <a:rPr sz="2800" i="1" spc="-5" dirty="0">
                <a:latin typeface="Times New Roman"/>
                <a:cs typeface="Times New Roman"/>
              </a:rPr>
              <a:t>A1,</a:t>
            </a:r>
            <a:r>
              <a:rPr sz="2800" i="1" spc="-75" dirty="0">
                <a:latin typeface="Times New Roman"/>
                <a:cs typeface="Times New Roman"/>
              </a:rPr>
              <a:t> </a:t>
            </a:r>
            <a:r>
              <a:rPr sz="2800" i="1" spc="-5" dirty="0">
                <a:latin typeface="Times New Roman"/>
                <a:cs typeface="Times New Roman"/>
              </a:rPr>
              <a:t>A2</a:t>
            </a:r>
            <a:r>
              <a:rPr sz="2800" spc="-5" dirty="0">
                <a:latin typeface="Times New Roman"/>
                <a:cs typeface="Times New Roman"/>
              </a:rPr>
              <a:t>)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015614" y="2136647"/>
            <a:ext cx="178435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1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625474" y="2177795"/>
            <a:ext cx="1066800" cy="609600"/>
          </a:xfrm>
          <a:custGeom>
            <a:avLst/>
            <a:gdLst/>
            <a:ahLst/>
            <a:cxnLst/>
            <a:rect l="l" t="t" r="r" b="b"/>
            <a:pathLst>
              <a:path w="1066800" h="609600">
                <a:moveTo>
                  <a:pt x="0" y="0"/>
                </a:moveTo>
                <a:lnTo>
                  <a:pt x="0" y="609599"/>
                </a:lnTo>
                <a:lnTo>
                  <a:pt x="1066799" y="609599"/>
                </a:lnTo>
                <a:lnTo>
                  <a:pt x="106679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739774" y="2782823"/>
            <a:ext cx="347980" cy="500380"/>
          </a:xfrm>
          <a:custGeom>
            <a:avLst/>
            <a:gdLst/>
            <a:ahLst/>
            <a:cxnLst/>
            <a:rect l="l" t="t" r="r" b="b"/>
            <a:pathLst>
              <a:path w="347979" h="500379">
                <a:moveTo>
                  <a:pt x="54222" y="427682"/>
                </a:moveTo>
                <a:lnTo>
                  <a:pt x="44195" y="423671"/>
                </a:lnTo>
                <a:lnTo>
                  <a:pt x="30479" y="425195"/>
                </a:lnTo>
                <a:lnTo>
                  <a:pt x="16763" y="429767"/>
                </a:lnTo>
                <a:lnTo>
                  <a:pt x="6095" y="440435"/>
                </a:lnTo>
                <a:lnTo>
                  <a:pt x="0" y="454151"/>
                </a:lnTo>
                <a:lnTo>
                  <a:pt x="0" y="469391"/>
                </a:lnTo>
                <a:lnTo>
                  <a:pt x="6095" y="483107"/>
                </a:lnTo>
                <a:lnTo>
                  <a:pt x="16763" y="493775"/>
                </a:lnTo>
                <a:lnTo>
                  <a:pt x="30479" y="499871"/>
                </a:lnTo>
                <a:lnTo>
                  <a:pt x="33527" y="499871"/>
                </a:lnTo>
                <a:lnTo>
                  <a:pt x="33527" y="458723"/>
                </a:lnTo>
                <a:lnTo>
                  <a:pt x="54222" y="427682"/>
                </a:lnTo>
                <a:close/>
              </a:path>
              <a:path w="347979" h="500379">
                <a:moveTo>
                  <a:pt x="62483" y="432815"/>
                </a:moveTo>
                <a:lnTo>
                  <a:pt x="59435" y="429767"/>
                </a:lnTo>
                <a:lnTo>
                  <a:pt x="54222" y="427682"/>
                </a:lnTo>
                <a:lnTo>
                  <a:pt x="33527" y="458723"/>
                </a:lnTo>
                <a:lnTo>
                  <a:pt x="33527" y="463295"/>
                </a:lnTo>
                <a:lnTo>
                  <a:pt x="35051" y="466343"/>
                </a:lnTo>
                <a:lnTo>
                  <a:pt x="38099" y="466343"/>
                </a:lnTo>
                <a:lnTo>
                  <a:pt x="41147" y="464819"/>
                </a:lnTo>
                <a:lnTo>
                  <a:pt x="62483" y="432815"/>
                </a:lnTo>
                <a:close/>
              </a:path>
              <a:path w="347979" h="500379">
                <a:moveTo>
                  <a:pt x="74675" y="469391"/>
                </a:moveTo>
                <a:lnTo>
                  <a:pt x="74675" y="454151"/>
                </a:lnTo>
                <a:lnTo>
                  <a:pt x="70103" y="440435"/>
                </a:lnTo>
                <a:lnTo>
                  <a:pt x="62483" y="432815"/>
                </a:lnTo>
                <a:lnTo>
                  <a:pt x="41147" y="464819"/>
                </a:lnTo>
                <a:lnTo>
                  <a:pt x="38099" y="466343"/>
                </a:lnTo>
                <a:lnTo>
                  <a:pt x="35051" y="466343"/>
                </a:lnTo>
                <a:lnTo>
                  <a:pt x="33527" y="463295"/>
                </a:lnTo>
                <a:lnTo>
                  <a:pt x="33527" y="499871"/>
                </a:lnTo>
                <a:lnTo>
                  <a:pt x="45719" y="499871"/>
                </a:lnTo>
                <a:lnTo>
                  <a:pt x="59435" y="493775"/>
                </a:lnTo>
                <a:lnTo>
                  <a:pt x="70103" y="483107"/>
                </a:lnTo>
                <a:lnTo>
                  <a:pt x="74675" y="469391"/>
                </a:lnTo>
                <a:close/>
              </a:path>
              <a:path w="347979" h="500379">
                <a:moveTo>
                  <a:pt x="347471" y="3047"/>
                </a:moveTo>
                <a:lnTo>
                  <a:pt x="345947" y="0"/>
                </a:lnTo>
                <a:lnTo>
                  <a:pt x="341375" y="0"/>
                </a:lnTo>
                <a:lnTo>
                  <a:pt x="338327" y="1523"/>
                </a:lnTo>
                <a:lnTo>
                  <a:pt x="54222" y="427682"/>
                </a:lnTo>
                <a:lnTo>
                  <a:pt x="59435" y="429767"/>
                </a:lnTo>
                <a:lnTo>
                  <a:pt x="62483" y="432815"/>
                </a:lnTo>
                <a:lnTo>
                  <a:pt x="345947" y="7619"/>
                </a:lnTo>
                <a:lnTo>
                  <a:pt x="347471" y="304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078101" y="2782823"/>
            <a:ext cx="117475" cy="500380"/>
          </a:xfrm>
          <a:custGeom>
            <a:avLst/>
            <a:gdLst/>
            <a:ahLst/>
            <a:cxnLst/>
            <a:rect l="l" t="t" r="r" b="b"/>
            <a:pathLst>
              <a:path w="117475" h="500379">
                <a:moveTo>
                  <a:pt x="79325" y="424136"/>
                </a:moveTo>
                <a:lnTo>
                  <a:pt x="9143" y="3047"/>
                </a:lnTo>
                <a:lnTo>
                  <a:pt x="7619" y="0"/>
                </a:lnTo>
                <a:lnTo>
                  <a:pt x="3047" y="0"/>
                </a:lnTo>
                <a:lnTo>
                  <a:pt x="0" y="1523"/>
                </a:lnTo>
                <a:lnTo>
                  <a:pt x="0" y="6095"/>
                </a:lnTo>
                <a:lnTo>
                  <a:pt x="69913" y="425576"/>
                </a:lnTo>
                <a:lnTo>
                  <a:pt x="74675" y="423671"/>
                </a:lnTo>
                <a:lnTo>
                  <a:pt x="79325" y="424136"/>
                </a:lnTo>
                <a:close/>
              </a:path>
              <a:path w="117475" h="500379">
                <a:moveTo>
                  <a:pt x="85343" y="499719"/>
                </a:moveTo>
                <a:lnTo>
                  <a:pt x="85343" y="460247"/>
                </a:lnTo>
                <a:lnTo>
                  <a:pt x="83819" y="464819"/>
                </a:lnTo>
                <a:lnTo>
                  <a:pt x="80771" y="466343"/>
                </a:lnTo>
                <a:lnTo>
                  <a:pt x="77723" y="466343"/>
                </a:lnTo>
                <a:lnTo>
                  <a:pt x="76199" y="463295"/>
                </a:lnTo>
                <a:lnTo>
                  <a:pt x="69913" y="425576"/>
                </a:lnTo>
                <a:lnTo>
                  <a:pt x="59435" y="429767"/>
                </a:lnTo>
                <a:lnTo>
                  <a:pt x="48767" y="438911"/>
                </a:lnTo>
                <a:lnTo>
                  <a:pt x="42671" y="452627"/>
                </a:lnTo>
                <a:lnTo>
                  <a:pt x="42671" y="467867"/>
                </a:lnTo>
                <a:lnTo>
                  <a:pt x="48767" y="481583"/>
                </a:lnTo>
                <a:lnTo>
                  <a:pt x="57911" y="492251"/>
                </a:lnTo>
                <a:lnTo>
                  <a:pt x="71627" y="498347"/>
                </a:lnTo>
                <a:lnTo>
                  <a:pt x="85343" y="499719"/>
                </a:lnTo>
                <a:close/>
              </a:path>
              <a:path w="117475" h="500379">
                <a:moveTo>
                  <a:pt x="85343" y="460247"/>
                </a:moveTo>
                <a:lnTo>
                  <a:pt x="79325" y="424136"/>
                </a:lnTo>
                <a:lnTo>
                  <a:pt x="74675" y="423671"/>
                </a:lnTo>
                <a:lnTo>
                  <a:pt x="69913" y="425576"/>
                </a:lnTo>
                <a:lnTo>
                  <a:pt x="76199" y="463295"/>
                </a:lnTo>
                <a:lnTo>
                  <a:pt x="77723" y="466343"/>
                </a:lnTo>
                <a:lnTo>
                  <a:pt x="80771" y="466343"/>
                </a:lnTo>
                <a:lnTo>
                  <a:pt x="83819" y="464819"/>
                </a:lnTo>
                <a:lnTo>
                  <a:pt x="85343" y="460247"/>
                </a:lnTo>
                <a:close/>
              </a:path>
              <a:path w="117475" h="500379">
                <a:moveTo>
                  <a:pt x="117347" y="470915"/>
                </a:moveTo>
                <a:lnTo>
                  <a:pt x="117347" y="455675"/>
                </a:lnTo>
                <a:lnTo>
                  <a:pt x="112775" y="441959"/>
                </a:lnTo>
                <a:lnTo>
                  <a:pt x="102107" y="431291"/>
                </a:lnTo>
                <a:lnTo>
                  <a:pt x="89915" y="425195"/>
                </a:lnTo>
                <a:lnTo>
                  <a:pt x="79325" y="424136"/>
                </a:lnTo>
                <a:lnTo>
                  <a:pt x="85343" y="460247"/>
                </a:lnTo>
                <a:lnTo>
                  <a:pt x="85343" y="499719"/>
                </a:lnTo>
                <a:lnTo>
                  <a:pt x="86867" y="499871"/>
                </a:lnTo>
                <a:lnTo>
                  <a:pt x="100583" y="493775"/>
                </a:lnTo>
                <a:lnTo>
                  <a:pt x="111251" y="484631"/>
                </a:lnTo>
                <a:lnTo>
                  <a:pt x="117347" y="47091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078101" y="2782823"/>
            <a:ext cx="728980" cy="424180"/>
          </a:xfrm>
          <a:custGeom>
            <a:avLst/>
            <a:gdLst/>
            <a:ahLst/>
            <a:cxnLst/>
            <a:rect l="l" t="t" r="r" b="b"/>
            <a:pathLst>
              <a:path w="728979" h="424180">
                <a:moveTo>
                  <a:pt x="659891" y="363219"/>
                </a:moveTo>
                <a:lnTo>
                  <a:pt x="6095" y="0"/>
                </a:lnTo>
                <a:lnTo>
                  <a:pt x="3047" y="0"/>
                </a:lnTo>
                <a:lnTo>
                  <a:pt x="0" y="1523"/>
                </a:lnTo>
                <a:lnTo>
                  <a:pt x="0" y="6095"/>
                </a:lnTo>
                <a:lnTo>
                  <a:pt x="1523" y="9143"/>
                </a:lnTo>
                <a:lnTo>
                  <a:pt x="655177" y="372284"/>
                </a:lnTo>
                <a:lnTo>
                  <a:pt x="656843" y="367283"/>
                </a:lnTo>
                <a:lnTo>
                  <a:pt x="659891" y="363219"/>
                </a:lnTo>
                <a:close/>
              </a:path>
              <a:path w="728979" h="424180">
                <a:moveTo>
                  <a:pt x="694943" y="422757"/>
                </a:moveTo>
                <a:lnTo>
                  <a:pt x="694943" y="388619"/>
                </a:lnTo>
                <a:lnTo>
                  <a:pt x="691895" y="390143"/>
                </a:lnTo>
                <a:lnTo>
                  <a:pt x="687323" y="390143"/>
                </a:lnTo>
                <a:lnTo>
                  <a:pt x="655177" y="372284"/>
                </a:lnTo>
                <a:lnTo>
                  <a:pt x="652271" y="380999"/>
                </a:lnTo>
                <a:lnTo>
                  <a:pt x="653795" y="396239"/>
                </a:lnTo>
                <a:lnTo>
                  <a:pt x="659891" y="408431"/>
                </a:lnTo>
                <a:lnTo>
                  <a:pt x="672083" y="419099"/>
                </a:lnTo>
                <a:lnTo>
                  <a:pt x="685799" y="423671"/>
                </a:lnTo>
                <a:lnTo>
                  <a:pt x="694943" y="422757"/>
                </a:lnTo>
                <a:close/>
              </a:path>
              <a:path w="728979" h="424180">
                <a:moveTo>
                  <a:pt x="694943" y="388619"/>
                </a:moveTo>
                <a:lnTo>
                  <a:pt x="694943" y="384047"/>
                </a:lnTo>
                <a:lnTo>
                  <a:pt x="691895" y="380999"/>
                </a:lnTo>
                <a:lnTo>
                  <a:pt x="659891" y="363219"/>
                </a:lnTo>
                <a:lnTo>
                  <a:pt x="656843" y="367283"/>
                </a:lnTo>
                <a:lnTo>
                  <a:pt x="655177" y="372284"/>
                </a:lnTo>
                <a:lnTo>
                  <a:pt x="687323" y="390143"/>
                </a:lnTo>
                <a:lnTo>
                  <a:pt x="691895" y="390143"/>
                </a:lnTo>
                <a:lnTo>
                  <a:pt x="694943" y="388619"/>
                </a:lnTo>
                <a:close/>
              </a:path>
              <a:path w="728979" h="424180">
                <a:moveTo>
                  <a:pt x="728471" y="390143"/>
                </a:moveTo>
                <a:lnTo>
                  <a:pt x="726947" y="374903"/>
                </a:lnTo>
                <a:lnTo>
                  <a:pt x="720851" y="362711"/>
                </a:lnTo>
                <a:lnTo>
                  <a:pt x="708659" y="352043"/>
                </a:lnTo>
                <a:lnTo>
                  <a:pt x="693419" y="347471"/>
                </a:lnTo>
                <a:lnTo>
                  <a:pt x="679703" y="348995"/>
                </a:lnTo>
                <a:lnTo>
                  <a:pt x="665987" y="355091"/>
                </a:lnTo>
                <a:lnTo>
                  <a:pt x="659891" y="363219"/>
                </a:lnTo>
                <a:lnTo>
                  <a:pt x="691895" y="380999"/>
                </a:lnTo>
                <a:lnTo>
                  <a:pt x="694943" y="384047"/>
                </a:lnTo>
                <a:lnTo>
                  <a:pt x="694943" y="422757"/>
                </a:lnTo>
                <a:lnTo>
                  <a:pt x="701039" y="422147"/>
                </a:lnTo>
                <a:lnTo>
                  <a:pt x="713231" y="416051"/>
                </a:lnTo>
                <a:lnTo>
                  <a:pt x="723899" y="403859"/>
                </a:lnTo>
                <a:lnTo>
                  <a:pt x="728471" y="39014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3443616" y="3203446"/>
            <a:ext cx="1068070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682625" algn="l"/>
              </a:tabLst>
            </a:pPr>
            <a:r>
              <a:rPr sz="2400" b="1" u="heavy" spc="-10" dirty="0">
                <a:latin typeface="Times New Roman"/>
                <a:cs typeface="Times New Roman"/>
              </a:rPr>
              <a:t>A</a:t>
            </a:r>
            <a:r>
              <a:rPr sz="2400" b="1" u="heavy" dirty="0">
                <a:latin typeface="Times New Roman"/>
                <a:cs typeface="Times New Roman"/>
              </a:rPr>
              <a:t>1</a:t>
            </a:r>
            <a:r>
              <a:rPr sz="2400" b="1" dirty="0">
                <a:latin typeface="Times New Roman"/>
                <a:cs typeface="Times New Roman"/>
              </a:rPr>
              <a:t>	</a:t>
            </a:r>
            <a:r>
              <a:rPr sz="2400" b="1" u="heavy" spc="-10" dirty="0">
                <a:latin typeface="Times New Roman"/>
                <a:cs typeface="Times New Roman"/>
              </a:rPr>
              <a:t>A</a:t>
            </a:r>
            <a:r>
              <a:rPr sz="2400" b="1" u="heavy" dirty="0">
                <a:latin typeface="Times New Roman"/>
                <a:cs typeface="Times New Roman"/>
              </a:rPr>
              <a:t>2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847219" y="2974846"/>
            <a:ext cx="397510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spc="-10" dirty="0">
                <a:latin typeface="Times New Roman"/>
                <a:cs typeface="Times New Roman"/>
              </a:rPr>
              <a:t>A</a:t>
            </a:r>
            <a:r>
              <a:rPr sz="2400" dirty="0">
                <a:latin typeface="Times New Roman"/>
                <a:cs typeface="Times New Roman"/>
              </a:rPr>
              <a:t>3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7339462" y="2494788"/>
            <a:ext cx="982980" cy="128270"/>
          </a:xfrm>
          <a:custGeom>
            <a:avLst/>
            <a:gdLst/>
            <a:ahLst/>
            <a:cxnLst/>
            <a:rect l="l" t="t" r="r" b="b"/>
            <a:pathLst>
              <a:path w="982979" h="128269">
                <a:moveTo>
                  <a:pt x="127507" y="59435"/>
                </a:moveTo>
                <a:lnTo>
                  <a:pt x="108203" y="19811"/>
                </a:lnTo>
                <a:lnTo>
                  <a:pt x="64007" y="0"/>
                </a:lnTo>
                <a:lnTo>
                  <a:pt x="50291" y="1523"/>
                </a:lnTo>
                <a:lnTo>
                  <a:pt x="6095" y="39623"/>
                </a:lnTo>
                <a:lnTo>
                  <a:pt x="0" y="64007"/>
                </a:lnTo>
                <a:lnTo>
                  <a:pt x="1523" y="76199"/>
                </a:lnTo>
                <a:lnTo>
                  <a:pt x="39623" y="121919"/>
                </a:lnTo>
                <a:lnTo>
                  <a:pt x="59435" y="127507"/>
                </a:lnTo>
                <a:lnTo>
                  <a:pt x="59435" y="64007"/>
                </a:lnTo>
                <a:lnTo>
                  <a:pt x="60959" y="60959"/>
                </a:lnTo>
                <a:lnTo>
                  <a:pt x="64007" y="59435"/>
                </a:lnTo>
                <a:lnTo>
                  <a:pt x="127507" y="59435"/>
                </a:lnTo>
                <a:close/>
              </a:path>
              <a:path w="982979" h="128269">
                <a:moveTo>
                  <a:pt x="128015" y="64007"/>
                </a:moveTo>
                <a:lnTo>
                  <a:pt x="127507" y="59435"/>
                </a:lnTo>
                <a:lnTo>
                  <a:pt x="64007" y="59435"/>
                </a:lnTo>
                <a:lnTo>
                  <a:pt x="60959" y="60959"/>
                </a:lnTo>
                <a:lnTo>
                  <a:pt x="59435" y="64007"/>
                </a:lnTo>
                <a:lnTo>
                  <a:pt x="60959" y="67055"/>
                </a:lnTo>
                <a:lnTo>
                  <a:pt x="64007" y="68579"/>
                </a:lnTo>
                <a:lnTo>
                  <a:pt x="127444" y="68579"/>
                </a:lnTo>
                <a:lnTo>
                  <a:pt x="128015" y="64007"/>
                </a:lnTo>
                <a:close/>
              </a:path>
              <a:path w="982979" h="128269">
                <a:moveTo>
                  <a:pt x="127444" y="68579"/>
                </a:moveTo>
                <a:lnTo>
                  <a:pt x="64007" y="68579"/>
                </a:lnTo>
                <a:lnTo>
                  <a:pt x="60959" y="67055"/>
                </a:lnTo>
                <a:lnTo>
                  <a:pt x="59435" y="64007"/>
                </a:lnTo>
                <a:lnTo>
                  <a:pt x="59435" y="127507"/>
                </a:lnTo>
                <a:lnTo>
                  <a:pt x="108203" y="108203"/>
                </a:lnTo>
                <a:lnTo>
                  <a:pt x="126491" y="76199"/>
                </a:lnTo>
                <a:lnTo>
                  <a:pt x="127444" y="68579"/>
                </a:lnTo>
                <a:close/>
              </a:path>
              <a:path w="982979" h="128269">
                <a:moveTo>
                  <a:pt x="128015" y="68579"/>
                </a:moveTo>
                <a:lnTo>
                  <a:pt x="128015" y="64007"/>
                </a:lnTo>
                <a:lnTo>
                  <a:pt x="127444" y="68579"/>
                </a:lnTo>
                <a:lnTo>
                  <a:pt x="128015" y="68579"/>
                </a:lnTo>
                <a:close/>
              </a:path>
              <a:path w="982979" h="128269">
                <a:moveTo>
                  <a:pt x="982979" y="64007"/>
                </a:moveTo>
                <a:lnTo>
                  <a:pt x="981455" y="60959"/>
                </a:lnTo>
                <a:lnTo>
                  <a:pt x="978407" y="59435"/>
                </a:lnTo>
                <a:lnTo>
                  <a:pt x="127507" y="59435"/>
                </a:lnTo>
                <a:lnTo>
                  <a:pt x="128015" y="64007"/>
                </a:lnTo>
                <a:lnTo>
                  <a:pt x="128015" y="68579"/>
                </a:lnTo>
                <a:lnTo>
                  <a:pt x="978407" y="68579"/>
                </a:lnTo>
                <a:lnTo>
                  <a:pt x="981455" y="67055"/>
                </a:lnTo>
                <a:lnTo>
                  <a:pt x="982979" y="6400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17" name="object 17"/>
          <p:cNvGraphicFramePr>
            <a:graphicFrameLocks noGrp="1"/>
          </p:cNvGraphicFramePr>
          <p:nvPr/>
        </p:nvGraphicFramePr>
        <p:xfrm>
          <a:off x="3620711" y="2173033"/>
          <a:ext cx="2461258" cy="7467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66799"/>
                <a:gridCol w="1394459"/>
              </a:tblGrid>
              <a:tr h="380999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35"/>
                        </a:spcBef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A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4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31140">
                        <a:lnSpc>
                          <a:spcPts val="2555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1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4">
                      <a:solidFill>
                        <a:srgbClr val="000000"/>
                      </a:solidFill>
                      <a:prstDash val="solid"/>
                    </a:lnL>
                    <a:lnB w="9524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859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4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4">
                      <a:solidFill>
                        <a:srgbClr val="000000"/>
                      </a:solidFill>
                      <a:prstDash val="solid"/>
                    </a:lnL>
                    <a:lnT w="9524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  <p:sp>
        <p:nvSpPr>
          <p:cNvPr id="18" name="object 18"/>
          <p:cNvSpPr/>
          <p:nvPr/>
        </p:nvSpPr>
        <p:spPr>
          <a:xfrm>
            <a:off x="8616574" y="2782823"/>
            <a:ext cx="347980" cy="500380"/>
          </a:xfrm>
          <a:custGeom>
            <a:avLst/>
            <a:gdLst/>
            <a:ahLst/>
            <a:cxnLst/>
            <a:rect l="l" t="t" r="r" b="b"/>
            <a:pathLst>
              <a:path w="347979" h="500379">
                <a:moveTo>
                  <a:pt x="54222" y="427682"/>
                </a:moveTo>
                <a:lnTo>
                  <a:pt x="44195" y="423671"/>
                </a:lnTo>
                <a:lnTo>
                  <a:pt x="30479" y="425195"/>
                </a:lnTo>
                <a:lnTo>
                  <a:pt x="16763" y="429767"/>
                </a:lnTo>
                <a:lnTo>
                  <a:pt x="6095" y="440435"/>
                </a:lnTo>
                <a:lnTo>
                  <a:pt x="0" y="454151"/>
                </a:lnTo>
                <a:lnTo>
                  <a:pt x="0" y="469391"/>
                </a:lnTo>
                <a:lnTo>
                  <a:pt x="6095" y="483107"/>
                </a:lnTo>
                <a:lnTo>
                  <a:pt x="16763" y="493775"/>
                </a:lnTo>
                <a:lnTo>
                  <a:pt x="30479" y="499871"/>
                </a:lnTo>
                <a:lnTo>
                  <a:pt x="33527" y="499871"/>
                </a:lnTo>
                <a:lnTo>
                  <a:pt x="33527" y="458723"/>
                </a:lnTo>
                <a:lnTo>
                  <a:pt x="54222" y="427682"/>
                </a:lnTo>
                <a:close/>
              </a:path>
              <a:path w="347979" h="500379">
                <a:moveTo>
                  <a:pt x="62483" y="432815"/>
                </a:moveTo>
                <a:lnTo>
                  <a:pt x="59435" y="429767"/>
                </a:lnTo>
                <a:lnTo>
                  <a:pt x="54222" y="427682"/>
                </a:lnTo>
                <a:lnTo>
                  <a:pt x="33527" y="458723"/>
                </a:lnTo>
                <a:lnTo>
                  <a:pt x="33527" y="463295"/>
                </a:lnTo>
                <a:lnTo>
                  <a:pt x="35051" y="466343"/>
                </a:lnTo>
                <a:lnTo>
                  <a:pt x="38099" y="466343"/>
                </a:lnTo>
                <a:lnTo>
                  <a:pt x="41147" y="464819"/>
                </a:lnTo>
                <a:lnTo>
                  <a:pt x="62483" y="432815"/>
                </a:lnTo>
                <a:close/>
              </a:path>
              <a:path w="347979" h="500379">
                <a:moveTo>
                  <a:pt x="74675" y="469391"/>
                </a:moveTo>
                <a:lnTo>
                  <a:pt x="74675" y="454151"/>
                </a:lnTo>
                <a:lnTo>
                  <a:pt x="70103" y="440435"/>
                </a:lnTo>
                <a:lnTo>
                  <a:pt x="62483" y="432815"/>
                </a:lnTo>
                <a:lnTo>
                  <a:pt x="41147" y="464819"/>
                </a:lnTo>
                <a:lnTo>
                  <a:pt x="38099" y="466343"/>
                </a:lnTo>
                <a:lnTo>
                  <a:pt x="35051" y="466343"/>
                </a:lnTo>
                <a:lnTo>
                  <a:pt x="33527" y="463295"/>
                </a:lnTo>
                <a:lnTo>
                  <a:pt x="33527" y="499871"/>
                </a:lnTo>
                <a:lnTo>
                  <a:pt x="45719" y="499871"/>
                </a:lnTo>
                <a:lnTo>
                  <a:pt x="59435" y="493775"/>
                </a:lnTo>
                <a:lnTo>
                  <a:pt x="70103" y="483107"/>
                </a:lnTo>
                <a:lnTo>
                  <a:pt x="74675" y="469391"/>
                </a:lnTo>
                <a:close/>
              </a:path>
              <a:path w="347979" h="500379">
                <a:moveTo>
                  <a:pt x="347471" y="3047"/>
                </a:moveTo>
                <a:lnTo>
                  <a:pt x="345947" y="0"/>
                </a:lnTo>
                <a:lnTo>
                  <a:pt x="341375" y="0"/>
                </a:lnTo>
                <a:lnTo>
                  <a:pt x="338327" y="1523"/>
                </a:lnTo>
                <a:lnTo>
                  <a:pt x="54222" y="427682"/>
                </a:lnTo>
                <a:lnTo>
                  <a:pt x="59435" y="429767"/>
                </a:lnTo>
                <a:lnTo>
                  <a:pt x="62483" y="432815"/>
                </a:lnTo>
                <a:lnTo>
                  <a:pt x="345947" y="7619"/>
                </a:lnTo>
                <a:lnTo>
                  <a:pt x="347471" y="304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8954902" y="2782823"/>
            <a:ext cx="117475" cy="500380"/>
          </a:xfrm>
          <a:custGeom>
            <a:avLst/>
            <a:gdLst/>
            <a:ahLst/>
            <a:cxnLst/>
            <a:rect l="l" t="t" r="r" b="b"/>
            <a:pathLst>
              <a:path w="117475" h="500379">
                <a:moveTo>
                  <a:pt x="79325" y="424136"/>
                </a:moveTo>
                <a:lnTo>
                  <a:pt x="9143" y="3047"/>
                </a:lnTo>
                <a:lnTo>
                  <a:pt x="7619" y="0"/>
                </a:lnTo>
                <a:lnTo>
                  <a:pt x="3047" y="0"/>
                </a:lnTo>
                <a:lnTo>
                  <a:pt x="0" y="1523"/>
                </a:lnTo>
                <a:lnTo>
                  <a:pt x="0" y="6095"/>
                </a:lnTo>
                <a:lnTo>
                  <a:pt x="69913" y="425576"/>
                </a:lnTo>
                <a:lnTo>
                  <a:pt x="74675" y="423671"/>
                </a:lnTo>
                <a:lnTo>
                  <a:pt x="79325" y="424136"/>
                </a:lnTo>
                <a:close/>
              </a:path>
              <a:path w="117475" h="500379">
                <a:moveTo>
                  <a:pt x="85343" y="499719"/>
                </a:moveTo>
                <a:lnTo>
                  <a:pt x="85343" y="460247"/>
                </a:lnTo>
                <a:lnTo>
                  <a:pt x="83819" y="464819"/>
                </a:lnTo>
                <a:lnTo>
                  <a:pt x="80771" y="466343"/>
                </a:lnTo>
                <a:lnTo>
                  <a:pt x="77723" y="466343"/>
                </a:lnTo>
                <a:lnTo>
                  <a:pt x="76199" y="463295"/>
                </a:lnTo>
                <a:lnTo>
                  <a:pt x="69913" y="425576"/>
                </a:lnTo>
                <a:lnTo>
                  <a:pt x="59435" y="429767"/>
                </a:lnTo>
                <a:lnTo>
                  <a:pt x="48767" y="438911"/>
                </a:lnTo>
                <a:lnTo>
                  <a:pt x="42671" y="452627"/>
                </a:lnTo>
                <a:lnTo>
                  <a:pt x="42671" y="467867"/>
                </a:lnTo>
                <a:lnTo>
                  <a:pt x="48767" y="481583"/>
                </a:lnTo>
                <a:lnTo>
                  <a:pt x="57911" y="492251"/>
                </a:lnTo>
                <a:lnTo>
                  <a:pt x="71627" y="498347"/>
                </a:lnTo>
                <a:lnTo>
                  <a:pt x="85343" y="499719"/>
                </a:lnTo>
                <a:close/>
              </a:path>
              <a:path w="117475" h="500379">
                <a:moveTo>
                  <a:pt x="85343" y="460247"/>
                </a:moveTo>
                <a:lnTo>
                  <a:pt x="79325" y="424136"/>
                </a:lnTo>
                <a:lnTo>
                  <a:pt x="74675" y="423671"/>
                </a:lnTo>
                <a:lnTo>
                  <a:pt x="69913" y="425576"/>
                </a:lnTo>
                <a:lnTo>
                  <a:pt x="76199" y="463295"/>
                </a:lnTo>
                <a:lnTo>
                  <a:pt x="77723" y="466343"/>
                </a:lnTo>
                <a:lnTo>
                  <a:pt x="80771" y="466343"/>
                </a:lnTo>
                <a:lnTo>
                  <a:pt x="83819" y="464819"/>
                </a:lnTo>
                <a:lnTo>
                  <a:pt x="85343" y="460247"/>
                </a:lnTo>
                <a:close/>
              </a:path>
              <a:path w="117475" h="500379">
                <a:moveTo>
                  <a:pt x="117347" y="470915"/>
                </a:moveTo>
                <a:lnTo>
                  <a:pt x="117347" y="455675"/>
                </a:lnTo>
                <a:lnTo>
                  <a:pt x="112775" y="441959"/>
                </a:lnTo>
                <a:lnTo>
                  <a:pt x="102107" y="431291"/>
                </a:lnTo>
                <a:lnTo>
                  <a:pt x="89915" y="425195"/>
                </a:lnTo>
                <a:lnTo>
                  <a:pt x="79325" y="424136"/>
                </a:lnTo>
                <a:lnTo>
                  <a:pt x="85343" y="460247"/>
                </a:lnTo>
                <a:lnTo>
                  <a:pt x="85343" y="499719"/>
                </a:lnTo>
                <a:lnTo>
                  <a:pt x="86867" y="499871"/>
                </a:lnTo>
                <a:lnTo>
                  <a:pt x="100583" y="493775"/>
                </a:lnTo>
                <a:lnTo>
                  <a:pt x="111251" y="484631"/>
                </a:lnTo>
                <a:lnTo>
                  <a:pt x="117347" y="47091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8320414" y="3203446"/>
            <a:ext cx="1051560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682625" algn="l"/>
              </a:tabLst>
            </a:pPr>
            <a:r>
              <a:rPr sz="2400" b="1" u="heavy" spc="-10" dirty="0">
                <a:latin typeface="Times New Roman"/>
                <a:cs typeface="Times New Roman"/>
              </a:rPr>
              <a:t>B</a:t>
            </a:r>
            <a:r>
              <a:rPr sz="2400" b="1" u="heavy" dirty="0">
                <a:latin typeface="Times New Roman"/>
                <a:cs typeface="Times New Roman"/>
              </a:rPr>
              <a:t>1</a:t>
            </a:r>
            <a:r>
              <a:rPr sz="2400" b="1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B</a:t>
            </a:r>
            <a:r>
              <a:rPr sz="2400" dirty="0">
                <a:latin typeface="Times New Roman"/>
                <a:cs typeface="Times New Roman"/>
              </a:rPr>
              <a:t>2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8317869" y="2177795"/>
            <a:ext cx="1066800" cy="609600"/>
          </a:xfrm>
          <a:custGeom>
            <a:avLst/>
            <a:gdLst/>
            <a:ahLst/>
            <a:cxnLst/>
            <a:rect l="l" t="t" r="r" b="b"/>
            <a:pathLst>
              <a:path w="1066800" h="609600">
                <a:moveTo>
                  <a:pt x="0" y="0"/>
                </a:moveTo>
                <a:lnTo>
                  <a:pt x="0" y="609599"/>
                </a:lnTo>
                <a:lnTo>
                  <a:pt x="1066799" y="609599"/>
                </a:lnTo>
                <a:lnTo>
                  <a:pt x="106679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8317869" y="2177795"/>
            <a:ext cx="1066800" cy="609600"/>
          </a:xfrm>
          <a:prstGeom prst="rect">
            <a:avLst/>
          </a:prstGeom>
          <a:solidFill>
            <a:srgbClr val="FFFFFF"/>
          </a:solidFill>
          <a:ln w="9524">
            <a:solidFill>
              <a:srgbClr val="000000"/>
            </a:solidFill>
          </a:ln>
        </p:spPr>
        <p:txBody>
          <a:bodyPr vert="horz" wrap="square" lIns="0" tIns="10604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835"/>
              </a:spcBef>
            </a:pPr>
            <a:r>
              <a:rPr sz="2400" dirty="0">
                <a:latin typeface="Times New Roman"/>
                <a:cs typeface="Times New Roman"/>
              </a:rPr>
              <a:t>B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5553333" y="2699003"/>
            <a:ext cx="1809114" cy="1450975"/>
          </a:xfrm>
          <a:custGeom>
            <a:avLst/>
            <a:gdLst/>
            <a:ahLst/>
            <a:cxnLst/>
            <a:rect l="l" t="t" r="r" b="b"/>
            <a:pathLst>
              <a:path w="1809115" h="1450975">
                <a:moveTo>
                  <a:pt x="1750523" y="63840"/>
                </a:moveTo>
                <a:lnTo>
                  <a:pt x="1732736" y="42101"/>
                </a:lnTo>
                <a:lnTo>
                  <a:pt x="0" y="1427987"/>
                </a:lnTo>
                <a:lnTo>
                  <a:pt x="16763" y="1450847"/>
                </a:lnTo>
                <a:lnTo>
                  <a:pt x="1750523" y="63840"/>
                </a:lnTo>
                <a:close/>
              </a:path>
              <a:path w="1809115" h="1450975">
                <a:moveTo>
                  <a:pt x="1808987" y="0"/>
                </a:moveTo>
                <a:lnTo>
                  <a:pt x="1714499" y="19811"/>
                </a:lnTo>
                <a:lnTo>
                  <a:pt x="1732736" y="42101"/>
                </a:lnTo>
                <a:lnTo>
                  <a:pt x="1743455" y="33527"/>
                </a:lnTo>
                <a:lnTo>
                  <a:pt x="1761743" y="54863"/>
                </a:lnTo>
                <a:lnTo>
                  <a:pt x="1761743" y="77554"/>
                </a:lnTo>
                <a:lnTo>
                  <a:pt x="1769363" y="86867"/>
                </a:lnTo>
                <a:lnTo>
                  <a:pt x="1808987" y="0"/>
                </a:lnTo>
                <a:close/>
              </a:path>
              <a:path w="1809115" h="1450975">
                <a:moveTo>
                  <a:pt x="1761743" y="54863"/>
                </a:moveTo>
                <a:lnTo>
                  <a:pt x="1743455" y="33527"/>
                </a:lnTo>
                <a:lnTo>
                  <a:pt x="1732736" y="42101"/>
                </a:lnTo>
                <a:lnTo>
                  <a:pt x="1750523" y="63840"/>
                </a:lnTo>
                <a:lnTo>
                  <a:pt x="1761743" y="54863"/>
                </a:lnTo>
                <a:close/>
              </a:path>
              <a:path w="1809115" h="1450975">
                <a:moveTo>
                  <a:pt x="1761743" y="77554"/>
                </a:moveTo>
                <a:lnTo>
                  <a:pt x="1761743" y="54863"/>
                </a:lnTo>
                <a:lnTo>
                  <a:pt x="1750523" y="63840"/>
                </a:lnTo>
                <a:lnTo>
                  <a:pt x="1761743" y="7755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4481962" y="4137659"/>
            <a:ext cx="2232660" cy="647700"/>
          </a:xfrm>
          <a:custGeom>
            <a:avLst/>
            <a:gdLst/>
            <a:ahLst/>
            <a:cxnLst/>
            <a:rect l="l" t="t" r="r" b="b"/>
            <a:pathLst>
              <a:path w="2232659" h="647700">
                <a:moveTo>
                  <a:pt x="1117091" y="0"/>
                </a:moveTo>
                <a:lnTo>
                  <a:pt x="1046416" y="642"/>
                </a:lnTo>
                <a:lnTo>
                  <a:pt x="976913" y="2545"/>
                </a:lnTo>
                <a:lnTo>
                  <a:pt x="908713" y="5667"/>
                </a:lnTo>
                <a:lnTo>
                  <a:pt x="841946" y="9972"/>
                </a:lnTo>
                <a:lnTo>
                  <a:pt x="776743" y="15419"/>
                </a:lnTo>
                <a:lnTo>
                  <a:pt x="713234" y="21969"/>
                </a:lnTo>
                <a:lnTo>
                  <a:pt x="651551" y="29584"/>
                </a:lnTo>
                <a:lnTo>
                  <a:pt x="591823" y="38224"/>
                </a:lnTo>
                <a:lnTo>
                  <a:pt x="534181" y="47850"/>
                </a:lnTo>
                <a:lnTo>
                  <a:pt x="478756" y="58424"/>
                </a:lnTo>
                <a:lnTo>
                  <a:pt x="425679" y="69906"/>
                </a:lnTo>
                <a:lnTo>
                  <a:pt x="375079" y="82258"/>
                </a:lnTo>
                <a:lnTo>
                  <a:pt x="327088" y="95440"/>
                </a:lnTo>
                <a:lnTo>
                  <a:pt x="281836" y="109413"/>
                </a:lnTo>
                <a:lnTo>
                  <a:pt x="239454" y="124139"/>
                </a:lnTo>
                <a:lnTo>
                  <a:pt x="200072" y="139578"/>
                </a:lnTo>
                <a:lnTo>
                  <a:pt x="163821" y="155691"/>
                </a:lnTo>
                <a:lnTo>
                  <a:pt x="101234" y="189784"/>
                </a:lnTo>
                <a:lnTo>
                  <a:pt x="52738" y="226105"/>
                </a:lnTo>
                <a:lnTo>
                  <a:pt x="19377" y="264343"/>
                </a:lnTo>
                <a:lnTo>
                  <a:pt x="2196" y="304186"/>
                </a:lnTo>
                <a:lnTo>
                  <a:pt x="0" y="324611"/>
                </a:lnTo>
                <a:lnTo>
                  <a:pt x="2196" y="345030"/>
                </a:lnTo>
                <a:lnTo>
                  <a:pt x="19377" y="384823"/>
                </a:lnTo>
                <a:lnTo>
                  <a:pt x="52738" y="422970"/>
                </a:lnTo>
                <a:lnTo>
                  <a:pt x="101234" y="459168"/>
                </a:lnTo>
                <a:lnTo>
                  <a:pt x="163821" y="493111"/>
                </a:lnTo>
                <a:lnTo>
                  <a:pt x="200072" y="509142"/>
                </a:lnTo>
                <a:lnTo>
                  <a:pt x="239454" y="524497"/>
                </a:lnTo>
                <a:lnTo>
                  <a:pt x="281836" y="539135"/>
                </a:lnTo>
                <a:lnTo>
                  <a:pt x="327088" y="553021"/>
                </a:lnTo>
                <a:lnTo>
                  <a:pt x="375079" y="566115"/>
                </a:lnTo>
                <a:lnTo>
                  <a:pt x="425679" y="578380"/>
                </a:lnTo>
                <a:lnTo>
                  <a:pt x="478756" y="589778"/>
                </a:lnTo>
                <a:lnTo>
                  <a:pt x="534181" y="600270"/>
                </a:lnTo>
                <a:lnTo>
                  <a:pt x="591823" y="609819"/>
                </a:lnTo>
                <a:lnTo>
                  <a:pt x="651551" y="618387"/>
                </a:lnTo>
                <a:lnTo>
                  <a:pt x="713234" y="625936"/>
                </a:lnTo>
                <a:lnTo>
                  <a:pt x="776743" y="632428"/>
                </a:lnTo>
                <a:lnTo>
                  <a:pt x="841946" y="637824"/>
                </a:lnTo>
                <a:lnTo>
                  <a:pt x="908713" y="642088"/>
                </a:lnTo>
                <a:lnTo>
                  <a:pt x="976913" y="645180"/>
                </a:lnTo>
                <a:lnTo>
                  <a:pt x="1046416" y="647063"/>
                </a:lnTo>
                <a:lnTo>
                  <a:pt x="1117091" y="647699"/>
                </a:lnTo>
                <a:lnTo>
                  <a:pt x="1187597" y="647063"/>
                </a:lnTo>
                <a:lnTo>
                  <a:pt x="1256944" y="645180"/>
                </a:lnTo>
                <a:lnTo>
                  <a:pt x="1325001" y="642088"/>
                </a:lnTo>
                <a:lnTo>
                  <a:pt x="1391636" y="637824"/>
                </a:lnTo>
                <a:lnTo>
                  <a:pt x="1456719" y="632428"/>
                </a:lnTo>
                <a:lnTo>
                  <a:pt x="1520118" y="625936"/>
                </a:lnTo>
                <a:lnTo>
                  <a:pt x="1581703" y="618387"/>
                </a:lnTo>
                <a:lnTo>
                  <a:pt x="1641342" y="609819"/>
                </a:lnTo>
                <a:lnTo>
                  <a:pt x="1698904" y="600270"/>
                </a:lnTo>
                <a:lnTo>
                  <a:pt x="1754258" y="589778"/>
                </a:lnTo>
                <a:lnTo>
                  <a:pt x="1807273" y="578380"/>
                </a:lnTo>
                <a:lnTo>
                  <a:pt x="1857818" y="566115"/>
                </a:lnTo>
                <a:lnTo>
                  <a:pt x="1905761" y="553021"/>
                </a:lnTo>
                <a:lnTo>
                  <a:pt x="1950973" y="539135"/>
                </a:lnTo>
                <a:lnTo>
                  <a:pt x="1993320" y="524497"/>
                </a:lnTo>
                <a:lnTo>
                  <a:pt x="2032673" y="509142"/>
                </a:lnTo>
                <a:lnTo>
                  <a:pt x="2068901" y="493111"/>
                </a:lnTo>
                <a:lnTo>
                  <a:pt x="2131454" y="459168"/>
                </a:lnTo>
                <a:lnTo>
                  <a:pt x="2179932" y="422970"/>
                </a:lnTo>
                <a:lnTo>
                  <a:pt x="2213284" y="384823"/>
                </a:lnTo>
                <a:lnTo>
                  <a:pt x="2230463" y="345030"/>
                </a:lnTo>
                <a:lnTo>
                  <a:pt x="2232659" y="324611"/>
                </a:lnTo>
                <a:lnTo>
                  <a:pt x="2230463" y="304186"/>
                </a:lnTo>
                <a:lnTo>
                  <a:pt x="2213284" y="264343"/>
                </a:lnTo>
                <a:lnTo>
                  <a:pt x="2179932" y="226105"/>
                </a:lnTo>
                <a:lnTo>
                  <a:pt x="2131454" y="189784"/>
                </a:lnTo>
                <a:lnTo>
                  <a:pt x="2068901" y="155691"/>
                </a:lnTo>
                <a:lnTo>
                  <a:pt x="2032673" y="139578"/>
                </a:lnTo>
                <a:lnTo>
                  <a:pt x="1993320" y="124139"/>
                </a:lnTo>
                <a:lnTo>
                  <a:pt x="1950973" y="109413"/>
                </a:lnTo>
                <a:lnTo>
                  <a:pt x="1905761" y="95440"/>
                </a:lnTo>
                <a:lnTo>
                  <a:pt x="1857818" y="82258"/>
                </a:lnTo>
                <a:lnTo>
                  <a:pt x="1807273" y="69906"/>
                </a:lnTo>
                <a:lnTo>
                  <a:pt x="1754258" y="58424"/>
                </a:lnTo>
                <a:lnTo>
                  <a:pt x="1698904" y="47850"/>
                </a:lnTo>
                <a:lnTo>
                  <a:pt x="1641342" y="38224"/>
                </a:lnTo>
                <a:lnTo>
                  <a:pt x="1581703" y="29584"/>
                </a:lnTo>
                <a:lnTo>
                  <a:pt x="1520118" y="21969"/>
                </a:lnTo>
                <a:lnTo>
                  <a:pt x="1456719" y="15419"/>
                </a:lnTo>
                <a:lnTo>
                  <a:pt x="1391636" y="9972"/>
                </a:lnTo>
                <a:lnTo>
                  <a:pt x="1325001" y="5667"/>
                </a:lnTo>
                <a:lnTo>
                  <a:pt x="1256944" y="2545"/>
                </a:lnTo>
                <a:lnTo>
                  <a:pt x="1187597" y="642"/>
                </a:lnTo>
                <a:lnTo>
                  <a:pt x="1117091" y="0"/>
                </a:lnTo>
                <a:close/>
              </a:path>
            </a:pathLst>
          </a:custGeom>
          <a:ln w="3809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>
            <a:spLocks noGrp="1"/>
          </p:cNvSpPr>
          <p:nvPr>
            <p:ph type="ftr" sz="quarter" idx="5"/>
          </p:nvPr>
        </p:nvSpPr>
        <p:spPr>
          <a:xfrm>
            <a:off x="2984500" y="6601752"/>
            <a:ext cx="6360295" cy="1923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520"/>
              </a:lnSpc>
            </a:pPr>
            <a:r>
              <a:rPr lang="es-UY" spc="-5" dirty="0" err="1" smtClean="0"/>
              <a:t>Prof.N.Piazza</a:t>
            </a:r>
            <a:r>
              <a:rPr lang="es-UY" spc="-5" dirty="0" smtClean="0"/>
              <a:t> (tomado de aportes del Prof. L. </a:t>
            </a:r>
            <a:r>
              <a:rPr lang="es-UY" spc="-5" dirty="0" err="1" smtClean="0"/>
              <a:t>Carámbula</a:t>
            </a:r>
            <a:endParaRPr spc="-5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47700">
              <a:lnSpc>
                <a:spcPct val="100000"/>
              </a:lnSpc>
            </a:pPr>
            <a:r>
              <a:rPr dirty="0"/>
              <a:t>Pasaje a</a:t>
            </a:r>
            <a:r>
              <a:rPr spc="-85" dirty="0"/>
              <a:t> </a:t>
            </a:r>
            <a:r>
              <a:rPr spc="-5" dirty="0"/>
              <a:t>Tablas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57612" y="1980183"/>
            <a:ext cx="2463800" cy="9944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06705" indent="-294005">
              <a:lnSpc>
                <a:spcPct val="100000"/>
              </a:lnSpc>
              <a:buFont typeface="Arial"/>
              <a:buChar char="•"/>
              <a:tabLst>
                <a:tab pos="307340" algn="l"/>
              </a:tabLst>
            </a:pPr>
            <a:r>
              <a:rPr sz="3200" b="1" dirty="0">
                <a:latin typeface="Arial"/>
                <a:cs typeface="Arial"/>
              </a:rPr>
              <a:t>R</a:t>
            </a:r>
            <a:r>
              <a:rPr sz="3200" b="1" spc="-10" dirty="0">
                <a:latin typeface="Arial"/>
                <a:cs typeface="Arial"/>
              </a:rPr>
              <a:t>e</a:t>
            </a:r>
            <a:r>
              <a:rPr sz="3200" b="1" spc="-5" dirty="0">
                <a:latin typeface="Arial"/>
                <a:cs typeface="Arial"/>
              </a:rPr>
              <a:t>l</a:t>
            </a:r>
            <a:r>
              <a:rPr sz="3200" b="1" spc="-10" dirty="0">
                <a:latin typeface="Arial"/>
                <a:cs typeface="Arial"/>
              </a:rPr>
              <a:t>ac</a:t>
            </a:r>
            <a:r>
              <a:rPr sz="3200" b="1" spc="-5" dirty="0">
                <a:latin typeface="Arial"/>
                <a:cs typeface="Arial"/>
              </a:rPr>
              <a:t>i</a:t>
            </a:r>
            <a:r>
              <a:rPr sz="3200" b="1" spc="-15" dirty="0">
                <a:latin typeface="Arial"/>
                <a:cs typeface="Arial"/>
              </a:rPr>
              <a:t>o</a:t>
            </a:r>
            <a:r>
              <a:rPr sz="3200" b="1" spc="-5" dirty="0">
                <a:latin typeface="Arial"/>
                <a:cs typeface="Arial"/>
              </a:rPr>
              <a:t>n</a:t>
            </a:r>
            <a:r>
              <a:rPr sz="3200" b="1" spc="-10" dirty="0">
                <a:latin typeface="Arial"/>
                <a:cs typeface="Arial"/>
              </a:rPr>
              <a:t>e</a:t>
            </a:r>
            <a:r>
              <a:rPr sz="3200" b="1" dirty="0">
                <a:latin typeface="Arial"/>
                <a:cs typeface="Arial"/>
              </a:rPr>
              <a:t>s</a:t>
            </a:r>
            <a:endParaRPr sz="3200">
              <a:latin typeface="Arial"/>
              <a:cs typeface="Arial"/>
            </a:endParaRPr>
          </a:p>
          <a:p>
            <a:pPr marL="497205">
              <a:lnSpc>
                <a:spcPct val="100000"/>
              </a:lnSpc>
              <a:spcBef>
                <a:spcPts val="555"/>
              </a:spcBef>
            </a:pPr>
            <a:r>
              <a:rPr sz="2800" dirty="0">
                <a:latin typeface="Arial"/>
                <a:cs typeface="Arial"/>
              </a:rPr>
              <a:t>–N-arias</a:t>
            </a:r>
            <a:endParaRPr sz="28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625474" y="2177795"/>
            <a:ext cx="1066800" cy="609600"/>
          </a:xfrm>
          <a:custGeom>
            <a:avLst/>
            <a:gdLst/>
            <a:ahLst/>
            <a:cxnLst/>
            <a:rect l="l" t="t" r="r" b="b"/>
            <a:pathLst>
              <a:path w="1066800" h="609600">
                <a:moveTo>
                  <a:pt x="0" y="0"/>
                </a:moveTo>
                <a:lnTo>
                  <a:pt x="0" y="609599"/>
                </a:lnTo>
                <a:lnTo>
                  <a:pt x="1066799" y="609599"/>
                </a:lnTo>
                <a:lnTo>
                  <a:pt x="106679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3625474" y="2177795"/>
            <a:ext cx="1066800" cy="609600"/>
          </a:xfrm>
          <a:prstGeom prst="rect">
            <a:avLst/>
          </a:prstGeom>
          <a:solidFill>
            <a:srgbClr val="FFFFFF"/>
          </a:solidFill>
          <a:ln w="9524">
            <a:solidFill>
              <a:srgbClr val="000000"/>
            </a:solidFill>
          </a:ln>
        </p:spPr>
        <p:txBody>
          <a:bodyPr vert="horz" wrap="square" lIns="0" tIns="10604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835"/>
              </a:spcBef>
            </a:pPr>
            <a:r>
              <a:rPr sz="2400" dirty="0">
                <a:latin typeface="Times New Roman"/>
                <a:cs typeface="Times New Roman"/>
              </a:rPr>
              <a:t>A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739774" y="2782823"/>
            <a:ext cx="347980" cy="500380"/>
          </a:xfrm>
          <a:custGeom>
            <a:avLst/>
            <a:gdLst/>
            <a:ahLst/>
            <a:cxnLst/>
            <a:rect l="l" t="t" r="r" b="b"/>
            <a:pathLst>
              <a:path w="347979" h="500379">
                <a:moveTo>
                  <a:pt x="54222" y="427682"/>
                </a:moveTo>
                <a:lnTo>
                  <a:pt x="44195" y="423671"/>
                </a:lnTo>
                <a:lnTo>
                  <a:pt x="30479" y="425195"/>
                </a:lnTo>
                <a:lnTo>
                  <a:pt x="16763" y="429767"/>
                </a:lnTo>
                <a:lnTo>
                  <a:pt x="6095" y="440435"/>
                </a:lnTo>
                <a:lnTo>
                  <a:pt x="0" y="454151"/>
                </a:lnTo>
                <a:lnTo>
                  <a:pt x="0" y="469391"/>
                </a:lnTo>
                <a:lnTo>
                  <a:pt x="6095" y="483107"/>
                </a:lnTo>
                <a:lnTo>
                  <a:pt x="16763" y="493775"/>
                </a:lnTo>
                <a:lnTo>
                  <a:pt x="30479" y="499871"/>
                </a:lnTo>
                <a:lnTo>
                  <a:pt x="33527" y="499871"/>
                </a:lnTo>
                <a:lnTo>
                  <a:pt x="33527" y="458723"/>
                </a:lnTo>
                <a:lnTo>
                  <a:pt x="54222" y="427682"/>
                </a:lnTo>
                <a:close/>
              </a:path>
              <a:path w="347979" h="500379">
                <a:moveTo>
                  <a:pt x="62483" y="432815"/>
                </a:moveTo>
                <a:lnTo>
                  <a:pt x="59435" y="429767"/>
                </a:lnTo>
                <a:lnTo>
                  <a:pt x="54222" y="427682"/>
                </a:lnTo>
                <a:lnTo>
                  <a:pt x="33527" y="458723"/>
                </a:lnTo>
                <a:lnTo>
                  <a:pt x="33527" y="463295"/>
                </a:lnTo>
                <a:lnTo>
                  <a:pt x="35051" y="466343"/>
                </a:lnTo>
                <a:lnTo>
                  <a:pt x="38099" y="466343"/>
                </a:lnTo>
                <a:lnTo>
                  <a:pt x="41147" y="464819"/>
                </a:lnTo>
                <a:lnTo>
                  <a:pt x="62483" y="432815"/>
                </a:lnTo>
                <a:close/>
              </a:path>
              <a:path w="347979" h="500379">
                <a:moveTo>
                  <a:pt x="74675" y="469391"/>
                </a:moveTo>
                <a:lnTo>
                  <a:pt x="74675" y="454151"/>
                </a:lnTo>
                <a:lnTo>
                  <a:pt x="70103" y="440435"/>
                </a:lnTo>
                <a:lnTo>
                  <a:pt x="62483" y="432815"/>
                </a:lnTo>
                <a:lnTo>
                  <a:pt x="41147" y="464819"/>
                </a:lnTo>
                <a:lnTo>
                  <a:pt x="38099" y="466343"/>
                </a:lnTo>
                <a:lnTo>
                  <a:pt x="35051" y="466343"/>
                </a:lnTo>
                <a:lnTo>
                  <a:pt x="33527" y="463295"/>
                </a:lnTo>
                <a:lnTo>
                  <a:pt x="33527" y="499871"/>
                </a:lnTo>
                <a:lnTo>
                  <a:pt x="45719" y="499871"/>
                </a:lnTo>
                <a:lnTo>
                  <a:pt x="59435" y="493775"/>
                </a:lnTo>
                <a:lnTo>
                  <a:pt x="70103" y="483107"/>
                </a:lnTo>
                <a:lnTo>
                  <a:pt x="74675" y="469391"/>
                </a:lnTo>
                <a:close/>
              </a:path>
              <a:path w="347979" h="500379">
                <a:moveTo>
                  <a:pt x="347471" y="3047"/>
                </a:moveTo>
                <a:lnTo>
                  <a:pt x="345947" y="0"/>
                </a:lnTo>
                <a:lnTo>
                  <a:pt x="341375" y="0"/>
                </a:lnTo>
                <a:lnTo>
                  <a:pt x="338327" y="1523"/>
                </a:lnTo>
                <a:lnTo>
                  <a:pt x="54222" y="427682"/>
                </a:lnTo>
                <a:lnTo>
                  <a:pt x="59435" y="429767"/>
                </a:lnTo>
                <a:lnTo>
                  <a:pt x="62483" y="432815"/>
                </a:lnTo>
                <a:lnTo>
                  <a:pt x="345947" y="7619"/>
                </a:lnTo>
                <a:lnTo>
                  <a:pt x="347471" y="304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078101" y="2782823"/>
            <a:ext cx="117475" cy="500380"/>
          </a:xfrm>
          <a:custGeom>
            <a:avLst/>
            <a:gdLst/>
            <a:ahLst/>
            <a:cxnLst/>
            <a:rect l="l" t="t" r="r" b="b"/>
            <a:pathLst>
              <a:path w="117475" h="500379">
                <a:moveTo>
                  <a:pt x="79325" y="424136"/>
                </a:moveTo>
                <a:lnTo>
                  <a:pt x="9143" y="3047"/>
                </a:lnTo>
                <a:lnTo>
                  <a:pt x="7619" y="0"/>
                </a:lnTo>
                <a:lnTo>
                  <a:pt x="3047" y="0"/>
                </a:lnTo>
                <a:lnTo>
                  <a:pt x="0" y="1523"/>
                </a:lnTo>
                <a:lnTo>
                  <a:pt x="0" y="6095"/>
                </a:lnTo>
                <a:lnTo>
                  <a:pt x="69913" y="425576"/>
                </a:lnTo>
                <a:lnTo>
                  <a:pt x="74675" y="423671"/>
                </a:lnTo>
                <a:lnTo>
                  <a:pt x="79325" y="424136"/>
                </a:lnTo>
                <a:close/>
              </a:path>
              <a:path w="117475" h="500379">
                <a:moveTo>
                  <a:pt x="85343" y="499719"/>
                </a:moveTo>
                <a:lnTo>
                  <a:pt x="85343" y="460247"/>
                </a:lnTo>
                <a:lnTo>
                  <a:pt x="83819" y="464819"/>
                </a:lnTo>
                <a:lnTo>
                  <a:pt x="80771" y="466343"/>
                </a:lnTo>
                <a:lnTo>
                  <a:pt x="77723" y="466343"/>
                </a:lnTo>
                <a:lnTo>
                  <a:pt x="76199" y="463295"/>
                </a:lnTo>
                <a:lnTo>
                  <a:pt x="69913" y="425576"/>
                </a:lnTo>
                <a:lnTo>
                  <a:pt x="59435" y="429767"/>
                </a:lnTo>
                <a:lnTo>
                  <a:pt x="48767" y="438911"/>
                </a:lnTo>
                <a:lnTo>
                  <a:pt x="42671" y="452627"/>
                </a:lnTo>
                <a:lnTo>
                  <a:pt x="42671" y="467867"/>
                </a:lnTo>
                <a:lnTo>
                  <a:pt x="48767" y="481583"/>
                </a:lnTo>
                <a:lnTo>
                  <a:pt x="57911" y="492251"/>
                </a:lnTo>
                <a:lnTo>
                  <a:pt x="71627" y="498347"/>
                </a:lnTo>
                <a:lnTo>
                  <a:pt x="85343" y="499719"/>
                </a:lnTo>
                <a:close/>
              </a:path>
              <a:path w="117475" h="500379">
                <a:moveTo>
                  <a:pt x="85343" y="460247"/>
                </a:moveTo>
                <a:lnTo>
                  <a:pt x="79325" y="424136"/>
                </a:lnTo>
                <a:lnTo>
                  <a:pt x="74675" y="423671"/>
                </a:lnTo>
                <a:lnTo>
                  <a:pt x="69913" y="425576"/>
                </a:lnTo>
                <a:lnTo>
                  <a:pt x="76199" y="463295"/>
                </a:lnTo>
                <a:lnTo>
                  <a:pt x="77723" y="466343"/>
                </a:lnTo>
                <a:lnTo>
                  <a:pt x="80771" y="466343"/>
                </a:lnTo>
                <a:lnTo>
                  <a:pt x="83819" y="464819"/>
                </a:lnTo>
                <a:lnTo>
                  <a:pt x="85343" y="460247"/>
                </a:lnTo>
                <a:close/>
              </a:path>
              <a:path w="117475" h="500379">
                <a:moveTo>
                  <a:pt x="117347" y="470915"/>
                </a:moveTo>
                <a:lnTo>
                  <a:pt x="117347" y="455675"/>
                </a:lnTo>
                <a:lnTo>
                  <a:pt x="112775" y="441959"/>
                </a:lnTo>
                <a:lnTo>
                  <a:pt x="102107" y="431291"/>
                </a:lnTo>
                <a:lnTo>
                  <a:pt x="89915" y="425195"/>
                </a:lnTo>
                <a:lnTo>
                  <a:pt x="79325" y="424136"/>
                </a:lnTo>
                <a:lnTo>
                  <a:pt x="85343" y="460247"/>
                </a:lnTo>
                <a:lnTo>
                  <a:pt x="85343" y="499719"/>
                </a:lnTo>
                <a:lnTo>
                  <a:pt x="86867" y="499871"/>
                </a:lnTo>
                <a:lnTo>
                  <a:pt x="100583" y="493775"/>
                </a:lnTo>
                <a:lnTo>
                  <a:pt x="111251" y="484631"/>
                </a:lnTo>
                <a:lnTo>
                  <a:pt x="117347" y="47091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078101" y="2782823"/>
            <a:ext cx="728980" cy="424180"/>
          </a:xfrm>
          <a:custGeom>
            <a:avLst/>
            <a:gdLst/>
            <a:ahLst/>
            <a:cxnLst/>
            <a:rect l="l" t="t" r="r" b="b"/>
            <a:pathLst>
              <a:path w="728979" h="424180">
                <a:moveTo>
                  <a:pt x="659891" y="363219"/>
                </a:moveTo>
                <a:lnTo>
                  <a:pt x="6095" y="0"/>
                </a:lnTo>
                <a:lnTo>
                  <a:pt x="3047" y="0"/>
                </a:lnTo>
                <a:lnTo>
                  <a:pt x="0" y="1523"/>
                </a:lnTo>
                <a:lnTo>
                  <a:pt x="0" y="6095"/>
                </a:lnTo>
                <a:lnTo>
                  <a:pt x="1523" y="9143"/>
                </a:lnTo>
                <a:lnTo>
                  <a:pt x="655177" y="372284"/>
                </a:lnTo>
                <a:lnTo>
                  <a:pt x="656843" y="367283"/>
                </a:lnTo>
                <a:lnTo>
                  <a:pt x="659891" y="363219"/>
                </a:lnTo>
                <a:close/>
              </a:path>
              <a:path w="728979" h="424180">
                <a:moveTo>
                  <a:pt x="694943" y="422757"/>
                </a:moveTo>
                <a:lnTo>
                  <a:pt x="694943" y="388619"/>
                </a:lnTo>
                <a:lnTo>
                  <a:pt x="691895" y="390143"/>
                </a:lnTo>
                <a:lnTo>
                  <a:pt x="687323" y="390143"/>
                </a:lnTo>
                <a:lnTo>
                  <a:pt x="655177" y="372284"/>
                </a:lnTo>
                <a:lnTo>
                  <a:pt x="652271" y="380999"/>
                </a:lnTo>
                <a:lnTo>
                  <a:pt x="653795" y="396239"/>
                </a:lnTo>
                <a:lnTo>
                  <a:pt x="659891" y="408431"/>
                </a:lnTo>
                <a:lnTo>
                  <a:pt x="672083" y="419099"/>
                </a:lnTo>
                <a:lnTo>
                  <a:pt x="685799" y="423671"/>
                </a:lnTo>
                <a:lnTo>
                  <a:pt x="694943" y="422757"/>
                </a:lnTo>
                <a:close/>
              </a:path>
              <a:path w="728979" h="424180">
                <a:moveTo>
                  <a:pt x="694943" y="388619"/>
                </a:moveTo>
                <a:lnTo>
                  <a:pt x="694943" y="384047"/>
                </a:lnTo>
                <a:lnTo>
                  <a:pt x="691895" y="380999"/>
                </a:lnTo>
                <a:lnTo>
                  <a:pt x="659891" y="363219"/>
                </a:lnTo>
                <a:lnTo>
                  <a:pt x="656843" y="367283"/>
                </a:lnTo>
                <a:lnTo>
                  <a:pt x="655177" y="372284"/>
                </a:lnTo>
                <a:lnTo>
                  <a:pt x="687323" y="390143"/>
                </a:lnTo>
                <a:lnTo>
                  <a:pt x="691895" y="390143"/>
                </a:lnTo>
                <a:lnTo>
                  <a:pt x="694943" y="388619"/>
                </a:lnTo>
                <a:close/>
              </a:path>
              <a:path w="728979" h="424180">
                <a:moveTo>
                  <a:pt x="728471" y="390143"/>
                </a:moveTo>
                <a:lnTo>
                  <a:pt x="726947" y="374903"/>
                </a:lnTo>
                <a:lnTo>
                  <a:pt x="720851" y="362711"/>
                </a:lnTo>
                <a:lnTo>
                  <a:pt x="708659" y="352043"/>
                </a:lnTo>
                <a:lnTo>
                  <a:pt x="693419" y="347471"/>
                </a:lnTo>
                <a:lnTo>
                  <a:pt x="679703" y="348995"/>
                </a:lnTo>
                <a:lnTo>
                  <a:pt x="665987" y="355091"/>
                </a:lnTo>
                <a:lnTo>
                  <a:pt x="659891" y="363219"/>
                </a:lnTo>
                <a:lnTo>
                  <a:pt x="691895" y="380999"/>
                </a:lnTo>
                <a:lnTo>
                  <a:pt x="694943" y="384047"/>
                </a:lnTo>
                <a:lnTo>
                  <a:pt x="694943" y="422757"/>
                </a:lnTo>
                <a:lnTo>
                  <a:pt x="701039" y="422147"/>
                </a:lnTo>
                <a:lnTo>
                  <a:pt x="713231" y="416051"/>
                </a:lnTo>
                <a:lnTo>
                  <a:pt x="723899" y="403859"/>
                </a:lnTo>
                <a:lnTo>
                  <a:pt x="728471" y="39014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3443616" y="3203446"/>
            <a:ext cx="1068070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682625" algn="l"/>
              </a:tabLst>
            </a:pPr>
            <a:r>
              <a:rPr sz="2400" b="1" u="heavy" spc="-10" dirty="0">
                <a:latin typeface="Times New Roman"/>
                <a:cs typeface="Times New Roman"/>
              </a:rPr>
              <a:t>A</a:t>
            </a:r>
            <a:r>
              <a:rPr sz="2400" b="1" u="heavy" dirty="0">
                <a:latin typeface="Times New Roman"/>
                <a:cs typeface="Times New Roman"/>
              </a:rPr>
              <a:t>1</a:t>
            </a:r>
            <a:r>
              <a:rPr sz="2400" b="1" dirty="0">
                <a:latin typeface="Times New Roman"/>
                <a:cs typeface="Times New Roman"/>
              </a:rPr>
              <a:t>	</a:t>
            </a:r>
            <a:r>
              <a:rPr sz="2400" b="1" u="heavy" spc="-10" dirty="0">
                <a:latin typeface="Times New Roman"/>
                <a:cs typeface="Times New Roman"/>
              </a:rPr>
              <a:t>A</a:t>
            </a:r>
            <a:r>
              <a:rPr sz="2400" b="1" u="heavy" dirty="0">
                <a:latin typeface="Times New Roman"/>
                <a:cs typeface="Times New Roman"/>
              </a:rPr>
              <a:t>2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847219" y="2974846"/>
            <a:ext cx="397510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spc="-10" dirty="0">
                <a:latin typeface="Times New Roman"/>
                <a:cs typeface="Times New Roman"/>
              </a:rPr>
              <a:t>A</a:t>
            </a:r>
            <a:r>
              <a:rPr sz="2400" dirty="0">
                <a:latin typeface="Times New Roman"/>
                <a:cs typeface="Times New Roman"/>
              </a:rPr>
              <a:t>3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702433" y="2136647"/>
            <a:ext cx="1397000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225425" algn="l"/>
                <a:tab pos="1383665" algn="l"/>
              </a:tabLst>
            </a:pPr>
            <a:r>
              <a:rPr sz="2400" u="sng" dirty="0">
                <a:latin typeface="Times New Roman"/>
                <a:cs typeface="Times New Roman"/>
              </a:rPr>
              <a:t> 	N	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8616574" y="2782823"/>
            <a:ext cx="347980" cy="500380"/>
          </a:xfrm>
          <a:custGeom>
            <a:avLst/>
            <a:gdLst/>
            <a:ahLst/>
            <a:cxnLst/>
            <a:rect l="l" t="t" r="r" b="b"/>
            <a:pathLst>
              <a:path w="347979" h="500379">
                <a:moveTo>
                  <a:pt x="54222" y="427682"/>
                </a:moveTo>
                <a:lnTo>
                  <a:pt x="44195" y="423671"/>
                </a:lnTo>
                <a:lnTo>
                  <a:pt x="30479" y="425195"/>
                </a:lnTo>
                <a:lnTo>
                  <a:pt x="16763" y="429767"/>
                </a:lnTo>
                <a:lnTo>
                  <a:pt x="6095" y="440435"/>
                </a:lnTo>
                <a:lnTo>
                  <a:pt x="0" y="454151"/>
                </a:lnTo>
                <a:lnTo>
                  <a:pt x="0" y="469391"/>
                </a:lnTo>
                <a:lnTo>
                  <a:pt x="6095" y="483107"/>
                </a:lnTo>
                <a:lnTo>
                  <a:pt x="16763" y="493775"/>
                </a:lnTo>
                <a:lnTo>
                  <a:pt x="30479" y="499871"/>
                </a:lnTo>
                <a:lnTo>
                  <a:pt x="33527" y="499871"/>
                </a:lnTo>
                <a:lnTo>
                  <a:pt x="33527" y="458723"/>
                </a:lnTo>
                <a:lnTo>
                  <a:pt x="54222" y="427682"/>
                </a:lnTo>
                <a:close/>
              </a:path>
              <a:path w="347979" h="500379">
                <a:moveTo>
                  <a:pt x="62483" y="432815"/>
                </a:moveTo>
                <a:lnTo>
                  <a:pt x="59435" y="429767"/>
                </a:lnTo>
                <a:lnTo>
                  <a:pt x="54222" y="427682"/>
                </a:lnTo>
                <a:lnTo>
                  <a:pt x="33527" y="458723"/>
                </a:lnTo>
                <a:lnTo>
                  <a:pt x="33527" y="463295"/>
                </a:lnTo>
                <a:lnTo>
                  <a:pt x="35051" y="466343"/>
                </a:lnTo>
                <a:lnTo>
                  <a:pt x="38099" y="466343"/>
                </a:lnTo>
                <a:lnTo>
                  <a:pt x="41147" y="464819"/>
                </a:lnTo>
                <a:lnTo>
                  <a:pt x="62483" y="432815"/>
                </a:lnTo>
                <a:close/>
              </a:path>
              <a:path w="347979" h="500379">
                <a:moveTo>
                  <a:pt x="74675" y="469391"/>
                </a:moveTo>
                <a:lnTo>
                  <a:pt x="74675" y="454151"/>
                </a:lnTo>
                <a:lnTo>
                  <a:pt x="70103" y="440435"/>
                </a:lnTo>
                <a:lnTo>
                  <a:pt x="62483" y="432815"/>
                </a:lnTo>
                <a:lnTo>
                  <a:pt x="41147" y="464819"/>
                </a:lnTo>
                <a:lnTo>
                  <a:pt x="38099" y="466343"/>
                </a:lnTo>
                <a:lnTo>
                  <a:pt x="35051" y="466343"/>
                </a:lnTo>
                <a:lnTo>
                  <a:pt x="33527" y="463295"/>
                </a:lnTo>
                <a:lnTo>
                  <a:pt x="33527" y="499871"/>
                </a:lnTo>
                <a:lnTo>
                  <a:pt x="45719" y="499871"/>
                </a:lnTo>
                <a:lnTo>
                  <a:pt x="59435" y="493775"/>
                </a:lnTo>
                <a:lnTo>
                  <a:pt x="70103" y="483107"/>
                </a:lnTo>
                <a:lnTo>
                  <a:pt x="74675" y="469391"/>
                </a:lnTo>
                <a:close/>
              </a:path>
              <a:path w="347979" h="500379">
                <a:moveTo>
                  <a:pt x="347471" y="3047"/>
                </a:moveTo>
                <a:lnTo>
                  <a:pt x="345947" y="0"/>
                </a:lnTo>
                <a:lnTo>
                  <a:pt x="341375" y="0"/>
                </a:lnTo>
                <a:lnTo>
                  <a:pt x="338327" y="1523"/>
                </a:lnTo>
                <a:lnTo>
                  <a:pt x="54222" y="427682"/>
                </a:lnTo>
                <a:lnTo>
                  <a:pt x="59435" y="429767"/>
                </a:lnTo>
                <a:lnTo>
                  <a:pt x="62483" y="432815"/>
                </a:lnTo>
                <a:lnTo>
                  <a:pt x="345947" y="7619"/>
                </a:lnTo>
                <a:lnTo>
                  <a:pt x="347471" y="304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8954902" y="2782823"/>
            <a:ext cx="117475" cy="500380"/>
          </a:xfrm>
          <a:custGeom>
            <a:avLst/>
            <a:gdLst/>
            <a:ahLst/>
            <a:cxnLst/>
            <a:rect l="l" t="t" r="r" b="b"/>
            <a:pathLst>
              <a:path w="117475" h="500379">
                <a:moveTo>
                  <a:pt x="79325" y="424136"/>
                </a:moveTo>
                <a:lnTo>
                  <a:pt x="9143" y="3047"/>
                </a:lnTo>
                <a:lnTo>
                  <a:pt x="7619" y="0"/>
                </a:lnTo>
                <a:lnTo>
                  <a:pt x="3047" y="0"/>
                </a:lnTo>
                <a:lnTo>
                  <a:pt x="0" y="1523"/>
                </a:lnTo>
                <a:lnTo>
                  <a:pt x="0" y="6095"/>
                </a:lnTo>
                <a:lnTo>
                  <a:pt x="69913" y="425576"/>
                </a:lnTo>
                <a:lnTo>
                  <a:pt x="74675" y="423671"/>
                </a:lnTo>
                <a:lnTo>
                  <a:pt x="79325" y="424136"/>
                </a:lnTo>
                <a:close/>
              </a:path>
              <a:path w="117475" h="500379">
                <a:moveTo>
                  <a:pt x="85343" y="499719"/>
                </a:moveTo>
                <a:lnTo>
                  <a:pt x="85343" y="460247"/>
                </a:lnTo>
                <a:lnTo>
                  <a:pt x="83819" y="464819"/>
                </a:lnTo>
                <a:lnTo>
                  <a:pt x="80771" y="466343"/>
                </a:lnTo>
                <a:lnTo>
                  <a:pt x="77723" y="466343"/>
                </a:lnTo>
                <a:lnTo>
                  <a:pt x="76199" y="463295"/>
                </a:lnTo>
                <a:lnTo>
                  <a:pt x="69913" y="425576"/>
                </a:lnTo>
                <a:lnTo>
                  <a:pt x="59435" y="429767"/>
                </a:lnTo>
                <a:lnTo>
                  <a:pt x="48767" y="438911"/>
                </a:lnTo>
                <a:lnTo>
                  <a:pt x="42671" y="452627"/>
                </a:lnTo>
                <a:lnTo>
                  <a:pt x="42671" y="467867"/>
                </a:lnTo>
                <a:lnTo>
                  <a:pt x="48767" y="481583"/>
                </a:lnTo>
                <a:lnTo>
                  <a:pt x="57911" y="492251"/>
                </a:lnTo>
                <a:lnTo>
                  <a:pt x="71627" y="498347"/>
                </a:lnTo>
                <a:lnTo>
                  <a:pt x="85343" y="499719"/>
                </a:lnTo>
                <a:close/>
              </a:path>
              <a:path w="117475" h="500379">
                <a:moveTo>
                  <a:pt x="85343" y="460247"/>
                </a:moveTo>
                <a:lnTo>
                  <a:pt x="79325" y="424136"/>
                </a:lnTo>
                <a:lnTo>
                  <a:pt x="74675" y="423671"/>
                </a:lnTo>
                <a:lnTo>
                  <a:pt x="69913" y="425576"/>
                </a:lnTo>
                <a:lnTo>
                  <a:pt x="76199" y="463295"/>
                </a:lnTo>
                <a:lnTo>
                  <a:pt x="77723" y="466343"/>
                </a:lnTo>
                <a:lnTo>
                  <a:pt x="80771" y="466343"/>
                </a:lnTo>
                <a:lnTo>
                  <a:pt x="83819" y="464819"/>
                </a:lnTo>
                <a:lnTo>
                  <a:pt x="85343" y="460247"/>
                </a:lnTo>
                <a:close/>
              </a:path>
              <a:path w="117475" h="500379">
                <a:moveTo>
                  <a:pt x="117347" y="470915"/>
                </a:moveTo>
                <a:lnTo>
                  <a:pt x="117347" y="455675"/>
                </a:lnTo>
                <a:lnTo>
                  <a:pt x="112775" y="441959"/>
                </a:lnTo>
                <a:lnTo>
                  <a:pt x="102107" y="431291"/>
                </a:lnTo>
                <a:lnTo>
                  <a:pt x="89915" y="425195"/>
                </a:lnTo>
                <a:lnTo>
                  <a:pt x="79325" y="424136"/>
                </a:lnTo>
                <a:lnTo>
                  <a:pt x="85343" y="460247"/>
                </a:lnTo>
                <a:lnTo>
                  <a:pt x="85343" y="499719"/>
                </a:lnTo>
                <a:lnTo>
                  <a:pt x="86867" y="499871"/>
                </a:lnTo>
                <a:lnTo>
                  <a:pt x="100583" y="493775"/>
                </a:lnTo>
                <a:lnTo>
                  <a:pt x="111251" y="484631"/>
                </a:lnTo>
                <a:lnTo>
                  <a:pt x="117347" y="47091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8320414" y="3203446"/>
            <a:ext cx="1051560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682625" algn="l"/>
              </a:tabLst>
            </a:pPr>
            <a:r>
              <a:rPr sz="2400" b="1" u="heavy" spc="-10" dirty="0">
                <a:latin typeface="Times New Roman"/>
                <a:cs typeface="Times New Roman"/>
              </a:rPr>
              <a:t>B</a:t>
            </a:r>
            <a:r>
              <a:rPr sz="2400" b="1" u="heavy" dirty="0">
                <a:latin typeface="Times New Roman"/>
                <a:cs typeface="Times New Roman"/>
              </a:rPr>
              <a:t>1</a:t>
            </a:r>
            <a:r>
              <a:rPr sz="2400" b="1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B</a:t>
            </a:r>
            <a:r>
              <a:rPr sz="2400" dirty="0">
                <a:latin typeface="Times New Roman"/>
                <a:cs typeface="Times New Roman"/>
              </a:rPr>
              <a:t>2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8317869" y="2177795"/>
            <a:ext cx="1066800" cy="609600"/>
          </a:xfrm>
          <a:custGeom>
            <a:avLst/>
            <a:gdLst/>
            <a:ahLst/>
            <a:cxnLst/>
            <a:rect l="l" t="t" r="r" b="b"/>
            <a:pathLst>
              <a:path w="1066800" h="609600">
                <a:moveTo>
                  <a:pt x="0" y="0"/>
                </a:moveTo>
                <a:lnTo>
                  <a:pt x="0" y="609599"/>
                </a:lnTo>
                <a:lnTo>
                  <a:pt x="1066799" y="609599"/>
                </a:lnTo>
                <a:lnTo>
                  <a:pt x="106679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16" name="object 16"/>
          <p:cNvGraphicFramePr>
            <a:graphicFrameLocks noGrp="1"/>
          </p:cNvGraphicFramePr>
          <p:nvPr/>
        </p:nvGraphicFramePr>
        <p:xfrm>
          <a:off x="7398707" y="2173033"/>
          <a:ext cx="1981198" cy="7467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14399"/>
                <a:gridCol w="1066799"/>
              </a:tblGrid>
              <a:tr h="380999">
                <a:tc>
                  <a:txBody>
                    <a:bodyPr/>
                    <a:lstStyle/>
                    <a:p>
                      <a:pPr marR="56515" algn="r">
                        <a:lnSpc>
                          <a:spcPts val="2555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N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9524">
                      <a:solidFill>
                        <a:srgbClr val="000000"/>
                      </a:solidFill>
                      <a:prstDash val="solid"/>
                    </a:lnR>
                    <a:lnB w="9524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35"/>
                        </a:spcBef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B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4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228599">
                <a:tc>
                  <a:txBody>
                    <a:bodyPr/>
                    <a:lstStyle/>
                    <a:p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9524">
                      <a:solidFill>
                        <a:srgbClr val="000000"/>
                      </a:solidFill>
                      <a:prstDash val="solid"/>
                    </a:lnR>
                    <a:lnT w="9524">
                      <a:solidFill>
                        <a:srgbClr val="000000"/>
                      </a:solidFill>
                      <a:prstDash val="solid"/>
                    </a:lnT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4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7" name="object 17"/>
          <p:cNvSpPr/>
          <p:nvPr/>
        </p:nvSpPr>
        <p:spPr>
          <a:xfrm>
            <a:off x="6031869" y="2253995"/>
            <a:ext cx="1371600" cy="609600"/>
          </a:xfrm>
          <a:custGeom>
            <a:avLst/>
            <a:gdLst/>
            <a:ahLst/>
            <a:cxnLst/>
            <a:rect l="l" t="t" r="r" b="b"/>
            <a:pathLst>
              <a:path w="1371600" h="609600">
                <a:moveTo>
                  <a:pt x="1371599" y="304799"/>
                </a:moveTo>
                <a:lnTo>
                  <a:pt x="685799" y="0"/>
                </a:lnTo>
                <a:lnTo>
                  <a:pt x="0" y="304799"/>
                </a:lnTo>
                <a:lnTo>
                  <a:pt x="685799" y="609599"/>
                </a:lnTo>
                <a:lnTo>
                  <a:pt x="1371599" y="3047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6031869" y="2253995"/>
            <a:ext cx="1371600" cy="609600"/>
          </a:xfrm>
          <a:custGeom>
            <a:avLst/>
            <a:gdLst/>
            <a:ahLst/>
            <a:cxnLst/>
            <a:rect l="l" t="t" r="r" b="b"/>
            <a:pathLst>
              <a:path w="1371600" h="609600">
                <a:moveTo>
                  <a:pt x="685799" y="0"/>
                </a:moveTo>
                <a:lnTo>
                  <a:pt x="0" y="304799"/>
                </a:lnTo>
                <a:lnTo>
                  <a:pt x="685799" y="609599"/>
                </a:lnTo>
                <a:lnTo>
                  <a:pt x="1371599" y="304799"/>
                </a:lnTo>
                <a:lnTo>
                  <a:pt x="685799" y="0"/>
                </a:lnTo>
                <a:close/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6290447" y="2365247"/>
            <a:ext cx="855344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spc="-10" dirty="0">
                <a:latin typeface="Times New Roman"/>
                <a:cs typeface="Times New Roman"/>
              </a:rPr>
              <a:t>A</a:t>
            </a:r>
            <a:r>
              <a:rPr sz="2400" dirty="0">
                <a:latin typeface="Times New Roman"/>
                <a:cs typeface="Times New Roman"/>
              </a:rPr>
              <a:t>-</a:t>
            </a:r>
            <a:r>
              <a:rPr sz="2400" spc="-10" dirty="0">
                <a:latin typeface="Times New Roman"/>
                <a:cs typeface="Times New Roman"/>
              </a:rPr>
              <a:t>B</a:t>
            </a:r>
            <a:r>
              <a:rPr sz="2400" dirty="0">
                <a:latin typeface="Times New Roman"/>
                <a:cs typeface="Times New Roman"/>
              </a:rPr>
              <a:t>-C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6482974" y="4459223"/>
            <a:ext cx="347980" cy="500380"/>
          </a:xfrm>
          <a:custGeom>
            <a:avLst/>
            <a:gdLst/>
            <a:ahLst/>
            <a:cxnLst/>
            <a:rect l="l" t="t" r="r" b="b"/>
            <a:pathLst>
              <a:path w="347979" h="500379">
                <a:moveTo>
                  <a:pt x="54222" y="427682"/>
                </a:moveTo>
                <a:lnTo>
                  <a:pt x="44195" y="423671"/>
                </a:lnTo>
                <a:lnTo>
                  <a:pt x="30479" y="425195"/>
                </a:lnTo>
                <a:lnTo>
                  <a:pt x="16763" y="429767"/>
                </a:lnTo>
                <a:lnTo>
                  <a:pt x="6095" y="440435"/>
                </a:lnTo>
                <a:lnTo>
                  <a:pt x="0" y="454151"/>
                </a:lnTo>
                <a:lnTo>
                  <a:pt x="0" y="469391"/>
                </a:lnTo>
                <a:lnTo>
                  <a:pt x="6095" y="483107"/>
                </a:lnTo>
                <a:lnTo>
                  <a:pt x="16763" y="493775"/>
                </a:lnTo>
                <a:lnTo>
                  <a:pt x="30479" y="499871"/>
                </a:lnTo>
                <a:lnTo>
                  <a:pt x="33527" y="499871"/>
                </a:lnTo>
                <a:lnTo>
                  <a:pt x="33527" y="458723"/>
                </a:lnTo>
                <a:lnTo>
                  <a:pt x="54222" y="427682"/>
                </a:lnTo>
                <a:close/>
              </a:path>
              <a:path w="347979" h="500379">
                <a:moveTo>
                  <a:pt x="62483" y="432815"/>
                </a:moveTo>
                <a:lnTo>
                  <a:pt x="59435" y="429767"/>
                </a:lnTo>
                <a:lnTo>
                  <a:pt x="54222" y="427682"/>
                </a:lnTo>
                <a:lnTo>
                  <a:pt x="33527" y="458723"/>
                </a:lnTo>
                <a:lnTo>
                  <a:pt x="33527" y="463295"/>
                </a:lnTo>
                <a:lnTo>
                  <a:pt x="35051" y="466343"/>
                </a:lnTo>
                <a:lnTo>
                  <a:pt x="38099" y="466343"/>
                </a:lnTo>
                <a:lnTo>
                  <a:pt x="41147" y="464819"/>
                </a:lnTo>
                <a:lnTo>
                  <a:pt x="62483" y="432815"/>
                </a:lnTo>
                <a:close/>
              </a:path>
              <a:path w="347979" h="500379">
                <a:moveTo>
                  <a:pt x="74675" y="469391"/>
                </a:moveTo>
                <a:lnTo>
                  <a:pt x="74675" y="454151"/>
                </a:lnTo>
                <a:lnTo>
                  <a:pt x="70103" y="440435"/>
                </a:lnTo>
                <a:lnTo>
                  <a:pt x="62483" y="432815"/>
                </a:lnTo>
                <a:lnTo>
                  <a:pt x="41147" y="464819"/>
                </a:lnTo>
                <a:lnTo>
                  <a:pt x="38099" y="466343"/>
                </a:lnTo>
                <a:lnTo>
                  <a:pt x="35051" y="466343"/>
                </a:lnTo>
                <a:lnTo>
                  <a:pt x="33527" y="463295"/>
                </a:lnTo>
                <a:lnTo>
                  <a:pt x="33527" y="499871"/>
                </a:lnTo>
                <a:lnTo>
                  <a:pt x="45719" y="499871"/>
                </a:lnTo>
                <a:lnTo>
                  <a:pt x="59435" y="493775"/>
                </a:lnTo>
                <a:lnTo>
                  <a:pt x="70103" y="483107"/>
                </a:lnTo>
                <a:lnTo>
                  <a:pt x="74675" y="469391"/>
                </a:lnTo>
                <a:close/>
              </a:path>
              <a:path w="347979" h="500379">
                <a:moveTo>
                  <a:pt x="347471" y="3047"/>
                </a:moveTo>
                <a:lnTo>
                  <a:pt x="345947" y="0"/>
                </a:lnTo>
                <a:lnTo>
                  <a:pt x="341375" y="0"/>
                </a:lnTo>
                <a:lnTo>
                  <a:pt x="338327" y="1523"/>
                </a:lnTo>
                <a:lnTo>
                  <a:pt x="54222" y="427682"/>
                </a:lnTo>
                <a:lnTo>
                  <a:pt x="59435" y="429767"/>
                </a:lnTo>
                <a:lnTo>
                  <a:pt x="62483" y="432815"/>
                </a:lnTo>
                <a:lnTo>
                  <a:pt x="345947" y="7619"/>
                </a:lnTo>
                <a:lnTo>
                  <a:pt x="347471" y="304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6821302" y="4459223"/>
            <a:ext cx="117475" cy="500380"/>
          </a:xfrm>
          <a:custGeom>
            <a:avLst/>
            <a:gdLst/>
            <a:ahLst/>
            <a:cxnLst/>
            <a:rect l="l" t="t" r="r" b="b"/>
            <a:pathLst>
              <a:path w="117475" h="500379">
                <a:moveTo>
                  <a:pt x="79325" y="424136"/>
                </a:moveTo>
                <a:lnTo>
                  <a:pt x="9143" y="3047"/>
                </a:lnTo>
                <a:lnTo>
                  <a:pt x="7619" y="0"/>
                </a:lnTo>
                <a:lnTo>
                  <a:pt x="3047" y="0"/>
                </a:lnTo>
                <a:lnTo>
                  <a:pt x="0" y="1523"/>
                </a:lnTo>
                <a:lnTo>
                  <a:pt x="0" y="6095"/>
                </a:lnTo>
                <a:lnTo>
                  <a:pt x="69913" y="425576"/>
                </a:lnTo>
                <a:lnTo>
                  <a:pt x="74675" y="423671"/>
                </a:lnTo>
                <a:lnTo>
                  <a:pt x="79325" y="424136"/>
                </a:lnTo>
                <a:close/>
              </a:path>
              <a:path w="117475" h="500379">
                <a:moveTo>
                  <a:pt x="85343" y="499719"/>
                </a:moveTo>
                <a:lnTo>
                  <a:pt x="85343" y="460247"/>
                </a:lnTo>
                <a:lnTo>
                  <a:pt x="83819" y="464819"/>
                </a:lnTo>
                <a:lnTo>
                  <a:pt x="80771" y="466343"/>
                </a:lnTo>
                <a:lnTo>
                  <a:pt x="77723" y="466343"/>
                </a:lnTo>
                <a:lnTo>
                  <a:pt x="76199" y="463295"/>
                </a:lnTo>
                <a:lnTo>
                  <a:pt x="69913" y="425576"/>
                </a:lnTo>
                <a:lnTo>
                  <a:pt x="59435" y="429767"/>
                </a:lnTo>
                <a:lnTo>
                  <a:pt x="48767" y="438911"/>
                </a:lnTo>
                <a:lnTo>
                  <a:pt x="42671" y="452627"/>
                </a:lnTo>
                <a:lnTo>
                  <a:pt x="42671" y="467867"/>
                </a:lnTo>
                <a:lnTo>
                  <a:pt x="48767" y="481583"/>
                </a:lnTo>
                <a:lnTo>
                  <a:pt x="57911" y="492251"/>
                </a:lnTo>
                <a:lnTo>
                  <a:pt x="71627" y="498347"/>
                </a:lnTo>
                <a:lnTo>
                  <a:pt x="85343" y="499719"/>
                </a:lnTo>
                <a:close/>
              </a:path>
              <a:path w="117475" h="500379">
                <a:moveTo>
                  <a:pt x="85343" y="460247"/>
                </a:moveTo>
                <a:lnTo>
                  <a:pt x="79325" y="424136"/>
                </a:lnTo>
                <a:lnTo>
                  <a:pt x="74675" y="423671"/>
                </a:lnTo>
                <a:lnTo>
                  <a:pt x="69913" y="425576"/>
                </a:lnTo>
                <a:lnTo>
                  <a:pt x="76199" y="463295"/>
                </a:lnTo>
                <a:lnTo>
                  <a:pt x="77723" y="466343"/>
                </a:lnTo>
                <a:lnTo>
                  <a:pt x="80771" y="466343"/>
                </a:lnTo>
                <a:lnTo>
                  <a:pt x="83819" y="464819"/>
                </a:lnTo>
                <a:lnTo>
                  <a:pt x="85343" y="460247"/>
                </a:lnTo>
                <a:close/>
              </a:path>
              <a:path w="117475" h="500379">
                <a:moveTo>
                  <a:pt x="117347" y="470915"/>
                </a:moveTo>
                <a:lnTo>
                  <a:pt x="117347" y="455675"/>
                </a:lnTo>
                <a:lnTo>
                  <a:pt x="112775" y="441959"/>
                </a:lnTo>
                <a:lnTo>
                  <a:pt x="102107" y="431291"/>
                </a:lnTo>
                <a:lnTo>
                  <a:pt x="89915" y="425195"/>
                </a:lnTo>
                <a:lnTo>
                  <a:pt x="79325" y="424136"/>
                </a:lnTo>
                <a:lnTo>
                  <a:pt x="85343" y="460247"/>
                </a:lnTo>
                <a:lnTo>
                  <a:pt x="85343" y="499719"/>
                </a:lnTo>
                <a:lnTo>
                  <a:pt x="86867" y="499871"/>
                </a:lnTo>
                <a:lnTo>
                  <a:pt x="100583" y="493775"/>
                </a:lnTo>
                <a:lnTo>
                  <a:pt x="111251" y="484631"/>
                </a:lnTo>
                <a:lnTo>
                  <a:pt x="117347" y="47091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6186815" y="4879845"/>
            <a:ext cx="1051560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682625" algn="l"/>
              </a:tabLst>
            </a:pPr>
            <a:r>
              <a:rPr sz="2400" b="1" u="heavy" spc="-10" dirty="0">
                <a:latin typeface="Times New Roman"/>
                <a:cs typeface="Times New Roman"/>
              </a:rPr>
              <a:t>C</a:t>
            </a:r>
            <a:r>
              <a:rPr sz="2400" b="1" u="heavy" dirty="0">
                <a:latin typeface="Times New Roman"/>
                <a:cs typeface="Times New Roman"/>
              </a:rPr>
              <a:t>1</a:t>
            </a:r>
            <a:r>
              <a:rPr sz="2400" b="1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C</a:t>
            </a:r>
            <a:r>
              <a:rPr sz="2400" dirty="0">
                <a:latin typeface="Times New Roman"/>
                <a:cs typeface="Times New Roman"/>
              </a:rPr>
              <a:t>2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6184269" y="3854195"/>
            <a:ext cx="1066800" cy="609600"/>
          </a:xfrm>
          <a:custGeom>
            <a:avLst/>
            <a:gdLst/>
            <a:ahLst/>
            <a:cxnLst/>
            <a:rect l="l" t="t" r="r" b="b"/>
            <a:pathLst>
              <a:path w="1066800" h="609600">
                <a:moveTo>
                  <a:pt x="0" y="0"/>
                </a:moveTo>
                <a:lnTo>
                  <a:pt x="0" y="609599"/>
                </a:lnTo>
                <a:lnTo>
                  <a:pt x="1066799" y="609599"/>
                </a:lnTo>
                <a:lnTo>
                  <a:pt x="106679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1691016" y="5032754"/>
            <a:ext cx="4058285" cy="4991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200" dirty="0">
                <a:latin typeface="Times New Roman"/>
                <a:cs typeface="Times New Roman"/>
              </a:rPr>
              <a:t>A-B-C (</a:t>
            </a:r>
            <a:r>
              <a:rPr sz="3200" u="heavy" dirty="0">
                <a:latin typeface="Times New Roman"/>
                <a:cs typeface="Times New Roman"/>
              </a:rPr>
              <a:t>A1, </a:t>
            </a:r>
            <a:r>
              <a:rPr sz="3200" u="heavy" spc="-5" dirty="0">
                <a:latin typeface="Times New Roman"/>
                <a:cs typeface="Times New Roman"/>
              </a:rPr>
              <a:t>A2, </a:t>
            </a:r>
            <a:r>
              <a:rPr sz="3200" u="heavy" dirty="0">
                <a:latin typeface="Times New Roman"/>
                <a:cs typeface="Times New Roman"/>
              </a:rPr>
              <a:t>B1,</a:t>
            </a:r>
            <a:r>
              <a:rPr sz="3200" u="heavy" spc="-85" dirty="0">
                <a:latin typeface="Times New Roman"/>
                <a:cs typeface="Times New Roman"/>
              </a:rPr>
              <a:t> </a:t>
            </a:r>
            <a:r>
              <a:rPr sz="3200" u="heavy" spc="-5" dirty="0">
                <a:latin typeface="Times New Roman"/>
                <a:cs typeface="Times New Roman"/>
              </a:rPr>
              <a:t>C1</a:t>
            </a:r>
            <a:r>
              <a:rPr sz="3200" spc="-5" dirty="0">
                <a:latin typeface="Times New Roman"/>
                <a:cs typeface="Times New Roman"/>
              </a:rPr>
              <a:t>)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28" name="object 28"/>
          <p:cNvSpPr txBox="1">
            <a:spLocks noGrp="1"/>
          </p:cNvSpPr>
          <p:nvPr>
            <p:ph type="ftr" sz="quarter" idx="5"/>
          </p:nvPr>
        </p:nvSpPr>
        <p:spPr>
          <a:xfrm>
            <a:off x="3136900" y="6601752"/>
            <a:ext cx="6207895" cy="1923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520"/>
              </a:lnSpc>
            </a:pPr>
            <a:r>
              <a:rPr lang="es-UY" spc="-5" dirty="0" err="1" smtClean="0"/>
              <a:t>Prof.N.Piazza</a:t>
            </a:r>
            <a:r>
              <a:rPr lang="es-UY" spc="-5" dirty="0" smtClean="0"/>
              <a:t> (tomado de aportes del Prof. L. </a:t>
            </a:r>
            <a:r>
              <a:rPr lang="es-UY" spc="-5" dirty="0" err="1" smtClean="0"/>
              <a:t>Carámbula</a:t>
            </a:r>
            <a:endParaRPr spc="-5" dirty="0"/>
          </a:p>
        </p:txBody>
      </p:sp>
      <p:sp>
        <p:nvSpPr>
          <p:cNvPr id="25" name="object 25"/>
          <p:cNvSpPr txBox="1"/>
          <p:nvPr/>
        </p:nvSpPr>
        <p:spPr>
          <a:xfrm>
            <a:off x="1691016" y="5522282"/>
            <a:ext cx="6223635" cy="8680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400"/>
              </a:lnSpc>
            </a:pPr>
            <a:r>
              <a:rPr sz="2800" spc="-5" dirty="0">
                <a:latin typeface="Times New Roman"/>
                <a:cs typeface="Times New Roman"/>
              </a:rPr>
              <a:t>Depende </a:t>
            </a:r>
            <a:r>
              <a:rPr sz="2800" dirty="0">
                <a:latin typeface="Times New Roman"/>
                <a:cs typeface="Times New Roman"/>
              </a:rPr>
              <a:t>de </a:t>
            </a:r>
            <a:r>
              <a:rPr sz="2800" spc="-5" dirty="0">
                <a:latin typeface="Times New Roman"/>
                <a:cs typeface="Times New Roman"/>
              </a:rPr>
              <a:t>la realidad para determinar </a:t>
            </a:r>
            <a:r>
              <a:rPr sz="2800" spc="-10" dirty="0">
                <a:latin typeface="Times New Roman"/>
                <a:cs typeface="Times New Roman"/>
              </a:rPr>
              <a:t>el </a:t>
            </a:r>
            <a:r>
              <a:rPr sz="2800" spc="-5" dirty="0">
                <a:latin typeface="Times New Roman"/>
                <a:cs typeface="Times New Roman"/>
              </a:rPr>
              <a:t>o  </a:t>
            </a:r>
            <a:r>
              <a:rPr sz="2800" dirty="0">
                <a:latin typeface="Times New Roman"/>
                <a:cs typeface="Times New Roman"/>
              </a:rPr>
              <a:t>los </a:t>
            </a:r>
            <a:r>
              <a:rPr sz="2800" spc="-5" dirty="0">
                <a:latin typeface="Times New Roman"/>
                <a:cs typeface="Times New Roman"/>
              </a:rPr>
              <a:t>atributos determinantes </a:t>
            </a:r>
            <a:r>
              <a:rPr sz="2800" dirty="0">
                <a:latin typeface="Times New Roman"/>
                <a:cs typeface="Times New Roman"/>
              </a:rPr>
              <a:t>de </a:t>
            </a:r>
            <a:r>
              <a:rPr sz="2800" spc="-10" dirty="0">
                <a:latin typeface="Times New Roman"/>
                <a:cs typeface="Times New Roman"/>
              </a:rPr>
              <a:t>la</a:t>
            </a:r>
            <a:r>
              <a:rPr sz="2800" spc="-8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relación.</a:t>
            </a:r>
            <a:endParaRPr sz="2800">
              <a:latin typeface="Times New Roman"/>
              <a:cs typeface="Times New Roman"/>
            </a:endParaRPr>
          </a:p>
        </p:txBody>
      </p:sp>
      <p:graphicFrame>
        <p:nvGraphicFramePr>
          <p:cNvPr id="26" name="object 26"/>
          <p:cNvGraphicFramePr>
            <a:graphicFrameLocks noGrp="1"/>
          </p:cNvGraphicFramePr>
          <p:nvPr/>
        </p:nvGraphicFramePr>
        <p:xfrm>
          <a:off x="6179507" y="2863595"/>
          <a:ext cx="1066798" cy="160019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33399"/>
                <a:gridCol w="533399"/>
              </a:tblGrid>
              <a:tr h="990599">
                <a:tc>
                  <a:txBody>
                    <a:bodyPr/>
                    <a:lstStyle/>
                    <a:p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9524">
                      <a:solidFill>
                        <a:srgbClr val="000000"/>
                      </a:solidFill>
                      <a:prstDash val="solid"/>
                    </a:lnR>
                    <a:lnB w="9524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3350">
                        <a:latin typeface="Times New Roman"/>
                        <a:cs typeface="Times New Roman"/>
                      </a:endParaRPr>
                    </a:p>
                    <a:p>
                      <a:pPr marL="162560">
                        <a:lnSpc>
                          <a:spcPct val="100000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N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4">
                      <a:solidFill>
                        <a:srgbClr val="000000"/>
                      </a:solidFill>
                      <a:prstDash val="solid"/>
                    </a:lnL>
                    <a:lnB w="9524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09599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35"/>
                        </a:spcBef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C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4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5" dirty="0"/>
              <a:t>Esquema</a:t>
            </a:r>
            <a:r>
              <a:rPr spc="-35" dirty="0"/>
              <a:t> </a:t>
            </a:r>
            <a:r>
              <a:rPr spc="-5" dirty="0"/>
              <a:t>Relacional</a:t>
            </a:r>
          </a:p>
        </p:txBody>
      </p:sp>
      <p:sp>
        <p:nvSpPr>
          <p:cNvPr id="10" name="object 10"/>
          <p:cNvSpPr txBox="1">
            <a:spLocks noGrp="1"/>
          </p:cNvSpPr>
          <p:nvPr>
            <p:ph type="ftr" sz="quarter" idx="5"/>
          </p:nvPr>
        </p:nvSpPr>
        <p:spPr>
          <a:xfrm>
            <a:off x="3213100" y="6601752"/>
            <a:ext cx="6131695" cy="1923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520"/>
              </a:lnSpc>
            </a:pPr>
            <a:r>
              <a:rPr lang="es-UY" spc="-5" dirty="0" err="1" smtClean="0"/>
              <a:t>Prof.N.Piazza</a:t>
            </a:r>
            <a:r>
              <a:rPr lang="es-UY" spc="-5" dirty="0" smtClean="0"/>
              <a:t> (tomado de aportes del Prof. L. </a:t>
            </a:r>
            <a:r>
              <a:rPr lang="es-UY" spc="-5" dirty="0" err="1" smtClean="0"/>
              <a:t>Carámbula</a:t>
            </a:r>
            <a:endParaRPr spc="-5" dirty="0"/>
          </a:p>
        </p:txBody>
      </p:sp>
      <p:sp>
        <p:nvSpPr>
          <p:cNvPr id="3" name="object 3"/>
          <p:cNvSpPr txBox="1"/>
          <p:nvPr/>
        </p:nvSpPr>
        <p:spPr>
          <a:xfrm>
            <a:off x="1157612" y="1984247"/>
            <a:ext cx="8147684" cy="3657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91795" indent="-379095">
              <a:lnSpc>
                <a:spcPct val="100000"/>
              </a:lnSpc>
              <a:buFont typeface="Arial"/>
              <a:buChar char="•"/>
              <a:tabLst>
                <a:tab pos="391795" algn="l"/>
                <a:tab pos="392430" algn="l"/>
                <a:tab pos="6798309" algn="l"/>
              </a:tabLst>
            </a:pPr>
            <a:r>
              <a:rPr sz="2400" b="1" spc="-5" dirty="0">
                <a:latin typeface="Arial"/>
                <a:cs typeface="Arial"/>
              </a:rPr>
              <a:t>Lueg</a:t>
            </a:r>
            <a:r>
              <a:rPr sz="2400" b="1" dirty="0">
                <a:latin typeface="Arial"/>
                <a:cs typeface="Arial"/>
              </a:rPr>
              <a:t>o</a:t>
            </a:r>
            <a:r>
              <a:rPr sz="2400" b="1" spc="310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d</a:t>
            </a:r>
            <a:r>
              <a:rPr sz="2400" b="1" dirty="0">
                <a:latin typeface="Arial"/>
                <a:cs typeface="Arial"/>
              </a:rPr>
              <a:t>e</a:t>
            </a:r>
            <a:r>
              <a:rPr sz="2400" b="1" spc="325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habe</a:t>
            </a:r>
            <a:r>
              <a:rPr sz="2400" b="1" dirty="0">
                <a:latin typeface="Arial"/>
                <a:cs typeface="Arial"/>
              </a:rPr>
              <a:t>r</a:t>
            </a:r>
            <a:r>
              <a:rPr sz="2400" b="1" spc="33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r</a:t>
            </a:r>
            <a:r>
              <a:rPr sz="2400" b="1" spc="-5" dirty="0">
                <a:latin typeface="Arial"/>
                <a:cs typeface="Arial"/>
              </a:rPr>
              <a:t>ea</a:t>
            </a:r>
            <a:r>
              <a:rPr sz="2400" b="1" spc="-10" dirty="0">
                <a:latin typeface="Arial"/>
                <a:cs typeface="Arial"/>
              </a:rPr>
              <a:t>l</a:t>
            </a:r>
            <a:r>
              <a:rPr sz="2400" b="1" dirty="0">
                <a:latin typeface="Arial"/>
                <a:cs typeface="Arial"/>
              </a:rPr>
              <a:t>i</a:t>
            </a:r>
            <a:r>
              <a:rPr sz="2400" b="1" spc="-5" dirty="0">
                <a:latin typeface="Arial"/>
                <a:cs typeface="Arial"/>
              </a:rPr>
              <a:t>zad</a:t>
            </a:r>
            <a:r>
              <a:rPr sz="2400" b="1" dirty="0">
                <a:latin typeface="Arial"/>
                <a:cs typeface="Arial"/>
              </a:rPr>
              <a:t>o</a:t>
            </a:r>
            <a:r>
              <a:rPr sz="2400" b="1" spc="325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e</a:t>
            </a:r>
            <a:r>
              <a:rPr sz="2400" b="1" dirty="0">
                <a:latin typeface="Arial"/>
                <a:cs typeface="Arial"/>
              </a:rPr>
              <a:t>l</a:t>
            </a:r>
            <a:r>
              <a:rPr sz="2400" b="1" spc="320" dirty="0">
                <a:latin typeface="Arial"/>
                <a:cs typeface="Arial"/>
              </a:rPr>
              <a:t> </a:t>
            </a:r>
            <a:r>
              <a:rPr sz="2400" b="1" spc="-20" dirty="0">
                <a:latin typeface="Arial"/>
                <a:cs typeface="Arial"/>
              </a:rPr>
              <a:t>a</a:t>
            </a:r>
            <a:r>
              <a:rPr sz="2400" b="1" spc="-5" dirty="0">
                <a:latin typeface="Arial"/>
                <a:cs typeface="Arial"/>
              </a:rPr>
              <a:t>ná</a:t>
            </a:r>
            <a:r>
              <a:rPr sz="2400" b="1" dirty="0">
                <a:latin typeface="Arial"/>
                <a:cs typeface="Arial"/>
              </a:rPr>
              <a:t>li</a:t>
            </a:r>
            <a:r>
              <a:rPr sz="2400" b="1" spc="-20" dirty="0">
                <a:latin typeface="Arial"/>
                <a:cs typeface="Arial"/>
              </a:rPr>
              <a:t>s</a:t>
            </a:r>
            <a:r>
              <a:rPr sz="2400" b="1" dirty="0">
                <a:latin typeface="Arial"/>
                <a:cs typeface="Arial"/>
              </a:rPr>
              <a:t>is</a:t>
            </a:r>
            <a:r>
              <a:rPr sz="2400" b="1" spc="325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d</a:t>
            </a:r>
            <a:r>
              <a:rPr sz="2400" b="1" dirty="0">
                <a:latin typeface="Arial"/>
                <a:cs typeface="Arial"/>
              </a:rPr>
              <a:t>e</a:t>
            </a:r>
            <a:r>
              <a:rPr sz="2400" b="1" spc="32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la	</a:t>
            </a:r>
            <a:r>
              <a:rPr sz="2400" b="1" spc="-5" dirty="0">
                <a:latin typeface="Arial"/>
                <a:cs typeface="Arial"/>
              </a:rPr>
              <a:t>s</a:t>
            </a:r>
            <a:r>
              <a:rPr sz="2400" b="1" spc="-10" dirty="0">
                <a:latin typeface="Arial"/>
                <a:cs typeface="Arial"/>
              </a:rPr>
              <a:t>i</a:t>
            </a:r>
            <a:r>
              <a:rPr sz="2400" b="1" dirty="0">
                <a:latin typeface="Arial"/>
                <a:cs typeface="Arial"/>
              </a:rPr>
              <a:t>t</a:t>
            </a:r>
            <a:r>
              <a:rPr sz="2400" b="1" spc="-5" dirty="0">
                <a:latin typeface="Arial"/>
                <a:cs typeface="Arial"/>
              </a:rPr>
              <a:t>uac</a:t>
            </a:r>
            <a:r>
              <a:rPr sz="2400" b="1" dirty="0">
                <a:latin typeface="Arial"/>
                <a:cs typeface="Arial"/>
              </a:rPr>
              <a:t>i</a:t>
            </a:r>
            <a:r>
              <a:rPr sz="2400" b="1" spc="-15" dirty="0">
                <a:latin typeface="Arial"/>
                <a:cs typeface="Arial"/>
              </a:rPr>
              <a:t>ó</a:t>
            </a:r>
            <a:r>
              <a:rPr sz="2400" b="1" dirty="0">
                <a:latin typeface="Arial"/>
                <a:cs typeface="Arial"/>
              </a:rPr>
              <a:t>n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51749" y="2311906"/>
            <a:ext cx="2493010" cy="3759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856615" algn="l"/>
              </a:tabLst>
            </a:pPr>
            <a:r>
              <a:rPr sz="2400" b="1" dirty="0">
                <a:latin typeface="Arial"/>
                <a:cs typeface="Arial"/>
              </a:rPr>
              <a:t>r</a:t>
            </a:r>
            <a:r>
              <a:rPr sz="2400" b="1" spc="-5" dirty="0">
                <a:latin typeface="Arial"/>
                <a:cs typeface="Arial"/>
              </a:rPr>
              <a:t>ea</a:t>
            </a:r>
            <a:r>
              <a:rPr sz="2400" b="1" dirty="0">
                <a:latin typeface="Arial"/>
                <a:cs typeface="Arial"/>
              </a:rPr>
              <a:t>l,	m</a:t>
            </a:r>
            <a:r>
              <a:rPr sz="2400" b="1" spc="-5" dirty="0">
                <a:latin typeface="Arial"/>
                <a:cs typeface="Arial"/>
              </a:rPr>
              <a:t>o</a:t>
            </a:r>
            <a:r>
              <a:rPr sz="2400" b="1" spc="-20" dirty="0">
                <a:latin typeface="Arial"/>
                <a:cs typeface="Arial"/>
              </a:rPr>
              <a:t>d</a:t>
            </a:r>
            <a:r>
              <a:rPr sz="2400" b="1" spc="-5" dirty="0">
                <a:latin typeface="Arial"/>
                <a:cs typeface="Arial"/>
              </a:rPr>
              <a:t>e</a:t>
            </a:r>
            <a:r>
              <a:rPr sz="2400" b="1" dirty="0">
                <a:latin typeface="Arial"/>
                <a:cs typeface="Arial"/>
              </a:rPr>
              <a:t>l</a:t>
            </a:r>
            <a:r>
              <a:rPr sz="2400" b="1" spc="-5" dirty="0">
                <a:latin typeface="Arial"/>
                <a:cs typeface="Arial"/>
              </a:rPr>
              <a:t>and</a:t>
            </a:r>
            <a:r>
              <a:rPr sz="2400" b="1" dirty="0">
                <a:latin typeface="Arial"/>
                <a:cs typeface="Arial"/>
              </a:rPr>
              <a:t>o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135309" y="2311906"/>
            <a:ext cx="1461770" cy="3759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481965" algn="l"/>
              </a:tabLst>
            </a:pPr>
            <a:r>
              <a:rPr sz="2400" b="1" dirty="0">
                <a:latin typeface="Arial"/>
                <a:cs typeface="Arial"/>
              </a:rPr>
              <a:t>la	mi</a:t>
            </a:r>
            <a:r>
              <a:rPr sz="2400" b="1" spc="-5" dirty="0">
                <a:latin typeface="Arial"/>
                <a:cs typeface="Arial"/>
              </a:rPr>
              <a:t>s</a:t>
            </a:r>
            <a:r>
              <a:rPr sz="2400" b="1" dirty="0">
                <a:latin typeface="Arial"/>
                <a:cs typeface="Arial"/>
              </a:rPr>
              <a:t>ma</a:t>
            </a:r>
            <a:endParaRPr sz="2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785840" y="2311906"/>
            <a:ext cx="1363980" cy="3759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b="1" spc="-5" dirty="0">
                <a:latin typeface="Arial"/>
                <a:cs typeface="Arial"/>
              </a:rPr>
              <a:t>mediante</a:t>
            </a:r>
            <a:endParaRPr sz="24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338794" y="2311906"/>
            <a:ext cx="1965960" cy="3759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598805" algn="l"/>
              </a:tabLst>
            </a:pPr>
            <a:r>
              <a:rPr sz="2400" b="1" spc="-5" dirty="0">
                <a:latin typeface="Arial"/>
                <a:cs typeface="Arial"/>
              </a:rPr>
              <a:t>u</a:t>
            </a:r>
            <a:r>
              <a:rPr sz="2400" b="1" dirty="0">
                <a:latin typeface="Arial"/>
                <a:cs typeface="Arial"/>
              </a:rPr>
              <a:t>n	</a:t>
            </a:r>
            <a:r>
              <a:rPr sz="2400" b="1" spc="-10" dirty="0">
                <a:latin typeface="Arial"/>
                <a:cs typeface="Arial"/>
              </a:rPr>
              <a:t>E</a:t>
            </a:r>
            <a:r>
              <a:rPr sz="2400" b="1" spc="-5" dirty="0">
                <a:latin typeface="Arial"/>
                <a:cs typeface="Arial"/>
              </a:rPr>
              <a:t>sque</a:t>
            </a:r>
            <a:r>
              <a:rPr sz="2400" b="1" dirty="0">
                <a:latin typeface="Arial"/>
                <a:cs typeface="Arial"/>
              </a:rPr>
              <a:t>ma</a:t>
            </a:r>
            <a:endParaRPr sz="2400">
              <a:latin typeface="Arial"/>
              <a:cs typeface="Arial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42545" rIns="0" bIns="0" rtlCol="0">
            <a:spAutoFit/>
          </a:bodyPr>
          <a:lstStyle/>
          <a:p>
            <a:pPr marL="12700" marR="5080">
              <a:lnSpc>
                <a:spcPts val="2580"/>
              </a:lnSpc>
              <a:spcBef>
                <a:spcPts val="335"/>
              </a:spcBef>
              <a:tabLst>
                <a:tab pos="1996439" algn="l"/>
                <a:tab pos="3810000" algn="l"/>
                <a:tab pos="6724015" algn="l"/>
                <a:tab pos="7586345" algn="l"/>
              </a:tabLst>
            </a:pPr>
            <a:r>
              <a:rPr spc="-10" dirty="0"/>
              <a:t>C</a:t>
            </a:r>
            <a:r>
              <a:rPr spc="-5" dirty="0"/>
              <a:t>oncep</a:t>
            </a:r>
            <a:r>
              <a:rPr dirty="0"/>
              <a:t>t</a:t>
            </a:r>
            <a:r>
              <a:rPr spc="5" dirty="0"/>
              <a:t>u</a:t>
            </a:r>
            <a:r>
              <a:rPr spc="-5" dirty="0"/>
              <a:t>a</a:t>
            </a:r>
            <a:r>
              <a:rPr dirty="0"/>
              <a:t>l	(</a:t>
            </a:r>
            <a:r>
              <a:rPr spc="-10" dirty="0"/>
              <a:t>D</a:t>
            </a:r>
            <a:r>
              <a:rPr dirty="0"/>
              <a:t>i</a:t>
            </a:r>
            <a:r>
              <a:rPr spc="-5" dirty="0"/>
              <a:t>ag</a:t>
            </a:r>
            <a:r>
              <a:rPr spc="-15" dirty="0"/>
              <a:t>r</a:t>
            </a:r>
            <a:r>
              <a:rPr spc="-5" dirty="0"/>
              <a:t>a</a:t>
            </a:r>
            <a:r>
              <a:rPr dirty="0"/>
              <a:t>ma	</a:t>
            </a:r>
            <a:r>
              <a:rPr spc="-10" dirty="0"/>
              <a:t>E</a:t>
            </a:r>
            <a:r>
              <a:rPr spc="-5" dirty="0"/>
              <a:t>n</a:t>
            </a:r>
            <a:r>
              <a:rPr dirty="0"/>
              <a:t>ti</a:t>
            </a:r>
            <a:r>
              <a:rPr spc="-5" dirty="0"/>
              <a:t>dad</a:t>
            </a:r>
            <a:r>
              <a:rPr dirty="0"/>
              <a:t>-</a:t>
            </a:r>
            <a:r>
              <a:rPr spc="-10" dirty="0"/>
              <a:t>R</a:t>
            </a:r>
            <a:r>
              <a:rPr spc="-5" dirty="0"/>
              <a:t>e</a:t>
            </a:r>
            <a:r>
              <a:rPr dirty="0"/>
              <a:t>l</a:t>
            </a:r>
            <a:r>
              <a:rPr spc="-5" dirty="0"/>
              <a:t>ac</a:t>
            </a:r>
            <a:r>
              <a:rPr dirty="0"/>
              <a:t>i</a:t>
            </a:r>
            <a:r>
              <a:rPr spc="-5" dirty="0"/>
              <a:t>ón</a:t>
            </a:r>
            <a:r>
              <a:rPr dirty="0"/>
              <a:t>)	</a:t>
            </a:r>
            <a:r>
              <a:rPr spc="-5" dirty="0"/>
              <a:t>qu</a:t>
            </a:r>
            <a:r>
              <a:rPr dirty="0"/>
              <a:t>e	la  </a:t>
            </a:r>
            <a:r>
              <a:rPr spc="-5" dirty="0"/>
              <a:t>represente </a:t>
            </a:r>
            <a:r>
              <a:rPr dirty="0"/>
              <a:t>. .</a:t>
            </a:r>
            <a:r>
              <a:rPr spc="-80" dirty="0"/>
              <a:t> </a:t>
            </a:r>
            <a:r>
              <a:rPr dirty="0"/>
              <a:t>.</a:t>
            </a:r>
          </a:p>
          <a:p>
            <a:pPr marL="202565">
              <a:lnSpc>
                <a:spcPct val="100000"/>
              </a:lnSpc>
              <a:spcBef>
                <a:spcPts val="490"/>
              </a:spcBef>
            </a:pPr>
            <a:r>
              <a:rPr b="0" dirty="0">
                <a:latin typeface="Arial"/>
                <a:cs typeface="Arial"/>
              </a:rPr>
              <a:t>–</a:t>
            </a:r>
            <a:r>
              <a:rPr b="0" spc="-505" dirty="0">
                <a:latin typeface="Arial"/>
                <a:cs typeface="Arial"/>
              </a:rPr>
              <a:t> </a:t>
            </a:r>
            <a:r>
              <a:rPr spc="-5" dirty="0"/>
              <a:t>Entidades</a:t>
            </a:r>
          </a:p>
          <a:p>
            <a:pPr marL="861060" indent="-228600">
              <a:lnSpc>
                <a:spcPct val="100000"/>
              </a:lnSpc>
              <a:spcBef>
                <a:spcPts val="495"/>
              </a:spcBef>
              <a:buFont typeface="Arial"/>
              <a:buChar char="•"/>
              <a:tabLst>
                <a:tab pos="861060" algn="l"/>
                <a:tab pos="861694" algn="l"/>
              </a:tabLst>
            </a:pPr>
            <a:r>
              <a:rPr sz="2000" spc="-5" dirty="0"/>
              <a:t>Atributos</a:t>
            </a:r>
            <a:endParaRPr sz="2000" dirty="0"/>
          </a:p>
          <a:p>
            <a:pPr marL="861060" indent="-228600">
              <a:lnSpc>
                <a:spcPct val="100000"/>
              </a:lnSpc>
              <a:spcBef>
                <a:spcPts val="465"/>
              </a:spcBef>
              <a:buFont typeface="Arial"/>
              <a:buChar char="•"/>
              <a:tabLst>
                <a:tab pos="861060" algn="l"/>
                <a:tab pos="861694" algn="l"/>
              </a:tabLst>
            </a:pPr>
            <a:r>
              <a:rPr sz="2000" spc="-5" dirty="0"/>
              <a:t>Atributo</a:t>
            </a:r>
            <a:r>
              <a:rPr sz="2000" spc="-65" dirty="0"/>
              <a:t> </a:t>
            </a:r>
            <a:r>
              <a:rPr sz="2000" spc="-5" dirty="0"/>
              <a:t>determinante</a:t>
            </a:r>
            <a:endParaRPr sz="2000" dirty="0"/>
          </a:p>
          <a:p>
            <a:pPr marL="202565">
              <a:lnSpc>
                <a:spcPct val="100000"/>
              </a:lnSpc>
              <a:spcBef>
                <a:spcPts val="560"/>
              </a:spcBef>
            </a:pPr>
            <a:r>
              <a:rPr b="0" dirty="0">
                <a:latin typeface="Arial"/>
                <a:cs typeface="Arial"/>
              </a:rPr>
              <a:t>–</a:t>
            </a:r>
            <a:r>
              <a:rPr b="0" spc="-495" dirty="0">
                <a:latin typeface="Arial"/>
                <a:cs typeface="Arial"/>
              </a:rPr>
              <a:t> </a:t>
            </a:r>
            <a:r>
              <a:rPr spc="-5" dirty="0"/>
              <a:t>Relaciones</a:t>
            </a:r>
          </a:p>
          <a:p>
            <a:pPr marL="861060" indent="-228600">
              <a:lnSpc>
                <a:spcPct val="100000"/>
              </a:lnSpc>
              <a:spcBef>
                <a:spcPts val="480"/>
              </a:spcBef>
              <a:buFont typeface="Arial"/>
              <a:buChar char="•"/>
              <a:tabLst>
                <a:tab pos="861060" algn="l"/>
                <a:tab pos="861694" algn="l"/>
              </a:tabLst>
            </a:pPr>
            <a:r>
              <a:rPr sz="2000" spc="-5" dirty="0"/>
              <a:t>Cardinalidad</a:t>
            </a:r>
            <a:endParaRPr sz="2000" dirty="0"/>
          </a:p>
          <a:p>
            <a:pPr marL="861060" indent="-228600">
              <a:lnSpc>
                <a:spcPct val="100000"/>
              </a:lnSpc>
              <a:spcBef>
                <a:spcPts val="480"/>
              </a:spcBef>
              <a:buFont typeface="Arial"/>
              <a:buChar char="•"/>
              <a:tabLst>
                <a:tab pos="861060" algn="l"/>
                <a:tab pos="861694" algn="l"/>
              </a:tabLst>
            </a:pPr>
            <a:r>
              <a:rPr sz="2000" spc="-5" dirty="0"/>
              <a:t>Totalidad</a:t>
            </a:r>
            <a:endParaRPr sz="2000" dirty="0"/>
          </a:p>
          <a:p>
            <a:pPr marL="861060" indent="-228600">
              <a:lnSpc>
                <a:spcPct val="100000"/>
              </a:lnSpc>
              <a:spcBef>
                <a:spcPts val="465"/>
              </a:spcBef>
              <a:buFont typeface="Arial"/>
              <a:buChar char="•"/>
              <a:tabLst>
                <a:tab pos="861060" algn="l"/>
                <a:tab pos="861694" algn="l"/>
              </a:tabLst>
            </a:pPr>
            <a:r>
              <a:rPr sz="2000" spc="-5" dirty="0"/>
              <a:t>Mínimo </a:t>
            </a:r>
            <a:r>
              <a:rPr sz="2000" dirty="0"/>
              <a:t>y</a:t>
            </a:r>
            <a:r>
              <a:rPr sz="2000" spc="-95" dirty="0"/>
              <a:t> </a:t>
            </a:r>
            <a:r>
              <a:rPr sz="2000" spc="-5" dirty="0"/>
              <a:t>Máximo</a:t>
            </a:r>
            <a:endParaRPr sz="2000" dirty="0"/>
          </a:p>
          <a:p>
            <a:pPr marL="202565">
              <a:lnSpc>
                <a:spcPct val="100000"/>
              </a:lnSpc>
              <a:spcBef>
                <a:spcPts val="560"/>
              </a:spcBef>
            </a:pPr>
            <a:r>
              <a:rPr b="0" dirty="0">
                <a:latin typeface="Arial"/>
                <a:cs typeface="Arial"/>
              </a:rPr>
              <a:t>– </a:t>
            </a:r>
            <a:r>
              <a:rPr spc="-5" dirty="0"/>
              <a:t>Restricciones No Estructurales (R. N.</a:t>
            </a:r>
            <a:r>
              <a:rPr spc="-400" dirty="0"/>
              <a:t> </a:t>
            </a:r>
            <a:r>
              <a:rPr spc="-10" dirty="0"/>
              <a:t>E.)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47700">
              <a:lnSpc>
                <a:spcPct val="100000"/>
              </a:lnSpc>
            </a:pPr>
            <a:r>
              <a:rPr dirty="0"/>
              <a:t>Pasaje a</a:t>
            </a:r>
            <a:r>
              <a:rPr spc="-85" dirty="0"/>
              <a:t> </a:t>
            </a:r>
            <a:r>
              <a:rPr spc="-5" dirty="0"/>
              <a:t>Tablas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57612" y="1980183"/>
            <a:ext cx="3229610" cy="4876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06705" indent="-294005">
              <a:lnSpc>
                <a:spcPct val="100000"/>
              </a:lnSpc>
              <a:buFont typeface="Arial"/>
              <a:buChar char="•"/>
              <a:tabLst>
                <a:tab pos="307340" algn="l"/>
              </a:tabLst>
            </a:pPr>
            <a:r>
              <a:rPr sz="3200" b="1" spc="-5" dirty="0">
                <a:latin typeface="Arial"/>
                <a:cs typeface="Arial"/>
              </a:rPr>
              <a:t>Categorización</a:t>
            </a:r>
            <a:endParaRPr sz="3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642248" y="2538474"/>
            <a:ext cx="2992120" cy="8629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13360" marR="5080" indent="-201295">
              <a:lnSpc>
                <a:spcPct val="100000"/>
              </a:lnSpc>
              <a:tabLst>
                <a:tab pos="2345690" algn="l"/>
              </a:tabLst>
            </a:pPr>
            <a:r>
              <a:rPr sz="2800" spc="20" dirty="0">
                <a:latin typeface="Arial"/>
                <a:cs typeface="Arial"/>
              </a:rPr>
              <a:t>–</a:t>
            </a:r>
            <a:r>
              <a:rPr sz="2800" b="1" spc="-10" dirty="0">
                <a:latin typeface="Arial"/>
                <a:cs typeface="Arial"/>
              </a:rPr>
              <a:t>C</a:t>
            </a:r>
            <a:r>
              <a:rPr sz="2800" b="1" spc="-5" dirty="0">
                <a:latin typeface="Arial"/>
                <a:cs typeface="Arial"/>
              </a:rPr>
              <a:t>at</a:t>
            </a:r>
            <a:r>
              <a:rPr sz="2800" b="1" spc="5" dirty="0">
                <a:latin typeface="Arial"/>
                <a:cs typeface="Arial"/>
              </a:rPr>
              <a:t>e</a:t>
            </a:r>
            <a:r>
              <a:rPr sz="2800" b="1" dirty="0">
                <a:latin typeface="Arial"/>
                <a:cs typeface="Arial"/>
              </a:rPr>
              <a:t>g</a:t>
            </a:r>
            <a:r>
              <a:rPr sz="2800" b="1" spc="-15" dirty="0">
                <a:latin typeface="Arial"/>
                <a:cs typeface="Arial"/>
              </a:rPr>
              <a:t>o</a:t>
            </a:r>
            <a:r>
              <a:rPr sz="2800" b="1" spc="-5" dirty="0">
                <a:latin typeface="Arial"/>
                <a:cs typeface="Arial"/>
              </a:rPr>
              <a:t>rías</a:t>
            </a:r>
            <a:r>
              <a:rPr sz="2800" b="1" dirty="0">
                <a:latin typeface="Arial"/>
                <a:cs typeface="Arial"/>
              </a:rPr>
              <a:t>	</a:t>
            </a:r>
            <a:r>
              <a:rPr sz="2800" b="1" spc="-5" dirty="0">
                <a:latin typeface="Arial"/>
                <a:cs typeface="Arial"/>
              </a:rPr>
              <a:t>c</a:t>
            </a:r>
            <a:r>
              <a:rPr sz="2800" b="1" dirty="0">
                <a:latin typeface="Arial"/>
                <a:cs typeface="Arial"/>
              </a:rPr>
              <a:t>o</a:t>
            </a:r>
            <a:r>
              <a:rPr sz="2800" b="1" spc="-5" dirty="0">
                <a:latin typeface="Arial"/>
                <a:cs typeface="Arial"/>
              </a:rPr>
              <a:t>n  particulares.</a:t>
            </a:r>
            <a:endParaRPr sz="2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916814" y="5244083"/>
            <a:ext cx="2575560" cy="1198245"/>
          </a:xfrm>
          <a:prstGeom prst="rect">
            <a:avLst/>
          </a:prstGeom>
          <a:ln w="9524">
            <a:solidFill>
              <a:srgbClr val="7F7F7F"/>
            </a:solidFill>
          </a:ln>
        </p:spPr>
        <p:txBody>
          <a:bodyPr vert="horz" wrap="square" lIns="0" tIns="34925" rIns="0" bIns="0" rtlCol="0">
            <a:spAutoFit/>
          </a:bodyPr>
          <a:lstStyle/>
          <a:p>
            <a:pPr marL="549910">
              <a:lnSpc>
                <a:spcPct val="100000"/>
              </a:lnSpc>
              <a:spcBef>
                <a:spcPts val="275"/>
              </a:spcBef>
            </a:pPr>
            <a:r>
              <a:rPr sz="2400" dirty="0">
                <a:latin typeface="Times New Roman"/>
                <a:cs typeface="Times New Roman"/>
              </a:rPr>
              <a:t>A </a:t>
            </a:r>
            <a:r>
              <a:rPr sz="2400" spc="-5" dirty="0">
                <a:latin typeface="Times New Roman"/>
                <a:cs typeface="Times New Roman"/>
              </a:rPr>
              <a:t>(</a:t>
            </a:r>
            <a:r>
              <a:rPr sz="2400" b="1" u="heavy" spc="-5" dirty="0">
                <a:latin typeface="Times New Roman"/>
                <a:cs typeface="Times New Roman"/>
              </a:rPr>
              <a:t>A1</a:t>
            </a:r>
            <a:r>
              <a:rPr sz="2400" spc="-5" dirty="0">
                <a:latin typeface="Times New Roman"/>
                <a:cs typeface="Times New Roman"/>
              </a:rPr>
              <a:t>, A2,</a:t>
            </a:r>
            <a:r>
              <a:rPr sz="2400" spc="-7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A3)</a:t>
            </a:r>
            <a:endParaRPr sz="2400">
              <a:latin typeface="Times New Roman"/>
              <a:cs typeface="Times New Roman"/>
            </a:endParaRPr>
          </a:p>
          <a:p>
            <a:pPr marL="549910" marR="646430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B </a:t>
            </a:r>
            <a:r>
              <a:rPr sz="2400" spc="-5" dirty="0">
                <a:latin typeface="Times New Roman"/>
                <a:cs typeface="Times New Roman"/>
              </a:rPr>
              <a:t>(</a:t>
            </a:r>
            <a:r>
              <a:rPr sz="2400" b="1" u="heavy" spc="-5" dirty="0">
                <a:latin typeface="Times New Roman"/>
                <a:cs typeface="Times New Roman"/>
              </a:rPr>
              <a:t>A1</a:t>
            </a:r>
            <a:r>
              <a:rPr sz="2400" b="1" spc="-5" dirty="0">
                <a:latin typeface="Times New Roman"/>
                <a:cs typeface="Times New Roman"/>
              </a:rPr>
              <a:t>, </a:t>
            </a:r>
            <a:r>
              <a:rPr sz="2400" spc="-5" dirty="0">
                <a:latin typeface="Times New Roman"/>
                <a:cs typeface="Times New Roman"/>
              </a:rPr>
              <a:t>B1)  </a:t>
            </a:r>
            <a:r>
              <a:rPr sz="2400" dirty="0">
                <a:latin typeface="Times New Roman"/>
                <a:cs typeface="Times New Roman"/>
              </a:rPr>
              <a:t>C</a:t>
            </a:r>
            <a:r>
              <a:rPr sz="2400" spc="-10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(</a:t>
            </a:r>
            <a:r>
              <a:rPr sz="2400" b="1" u="heavy" spc="-5" dirty="0">
                <a:latin typeface="Times New Roman"/>
                <a:cs typeface="Times New Roman"/>
              </a:rPr>
              <a:t>A1</a:t>
            </a:r>
            <a:r>
              <a:rPr sz="2400" spc="-5" dirty="0">
                <a:latin typeface="Times New Roman"/>
                <a:cs typeface="Times New Roman"/>
              </a:rPr>
              <a:t>)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4838577" y="3194303"/>
            <a:ext cx="271780" cy="347980"/>
          </a:xfrm>
          <a:custGeom>
            <a:avLst/>
            <a:gdLst/>
            <a:ahLst/>
            <a:cxnLst/>
            <a:rect l="l" t="t" r="r" b="b"/>
            <a:pathLst>
              <a:path w="271779" h="347979">
                <a:moveTo>
                  <a:pt x="214312" y="70357"/>
                </a:moveTo>
                <a:lnTo>
                  <a:pt x="210311" y="68579"/>
                </a:lnTo>
                <a:lnTo>
                  <a:pt x="206619" y="64359"/>
                </a:lnTo>
                <a:lnTo>
                  <a:pt x="0" y="339851"/>
                </a:lnTo>
                <a:lnTo>
                  <a:pt x="0" y="342899"/>
                </a:lnTo>
                <a:lnTo>
                  <a:pt x="1523" y="345947"/>
                </a:lnTo>
                <a:lnTo>
                  <a:pt x="4571" y="347471"/>
                </a:lnTo>
                <a:lnTo>
                  <a:pt x="7619" y="345947"/>
                </a:lnTo>
                <a:lnTo>
                  <a:pt x="214312" y="70357"/>
                </a:lnTo>
                <a:close/>
              </a:path>
              <a:path w="271779" h="347979">
                <a:moveTo>
                  <a:pt x="271271" y="32003"/>
                </a:moveTo>
                <a:lnTo>
                  <a:pt x="265175" y="18287"/>
                </a:lnTo>
                <a:lnTo>
                  <a:pt x="256031" y="7619"/>
                </a:lnTo>
                <a:lnTo>
                  <a:pt x="242315" y="0"/>
                </a:lnTo>
                <a:lnTo>
                  <a:pt x="227075" y="0"/>
                </a:lnTo>
                <a:lnTo>
                  <a:pt x="213359" y="4571"/>
                </a:lnTo>
                <a:lnTo>
                  <a:pt x="202691" y="15239"/>
                </a:lnTo>
                <a:lnTo>
                  <a:pt x="195071" y="28955"/>
                </a:lnTo>
                <a:lnTo>
                  <a:pt x="195071" y="42671"/>
                </a:lnTo>
                <a:lnTo>
                  <a:pt x="199643" y="56387"/>
                </a:lnTo>
                <a:lnTo>
                  <a:pt x="206619" y="64359"/>
                </a:lnTo>
                <a:lnTo>
                  <a:pt x="228599" y="35051"/>
                </a:lnTo>
                <a:lnTo>
                  <a:pt x="231647" y="33527"/>
                </a:lnTo>
                <a:lnTo>
                  <a:pt x="236219" y="33527"/>
                </a:lnTo>
                <a:lnTo>
                  <a:pt x="237743" y="36575"/>
                </a:lnTo>
                <a:lnTo>
                  <a:pt x="237743" y="74675"/>
                </a:lnTo>
                <a:lnTo>
                  <a:pt x="251459" y="70103"/>
                </a:lnTo>
                <a:lnTo>
                  <a:pt x="263651" y="60959"/>
                </a:lnTo>
                <a:lnTo>
                  <a:pt x="269747" y="47243"/>
                </a:lnTo>
                <a:lnTo>
                  <a:pt x="271271" y="32003"/>
                </a:lnTo>
                <a:close/>
              </a:path>
              <a:path w="271779" h="347979">
                <a:moveTo>
                  <a:pt x="237743" y="36575"/>
                </a:moveTo>
                <a:lnTo>
                  <a:pt x="236219" y="33527"/>
                </a:lnTo>
                <a:lnTo>
                  <a:pt x="231647" y="33527"/>
                </a:lnTo>
                <a:lnTo>
                  <a:pt x="228599" y="35051"/>
                </a:lnTo>
                <a:lnTo>
                  <a:pt x="206619" y="64359"/>
                </a:lnTo>
                <a:lnTo>
                  <a:pt x="210311" y="68579"/>
                </a:lnTo>
                <a:lnTo>
                  <a:pt x="214312" y="70357"/>
                </a:lnTo>
                <a:lnTo>
                  <a:pt x="236219" y="41147"/>
                </a:lnTo>
                <a:lnTo>
                  <a:pt x="237743" y="36575"/>
                </a:lnTo>
                <a:close/>
              </a:path>
              <a:path w="271779" h="347979">
                <a:moveTo>
                  <a:pt x="237743" y="74675"/>
                </a:moveTo>
                <a:lnTo>
                  <a:pt x="237743" y="36575"/>
                </a:lnTo>
                <a:lnTo>
                  <a:pt x="236219" y="41147"/>
                </a:lnTo>
                <a:lnTo>
                  <a:pt x="214312" y="70357"/>
                </a:lnTo>
                <a:lnTo>
                  <a:pt x="224027" y="74675"/>
                </a:lnTo>
                <a:lnTo>
                  <a:pt x="237743" y="7467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281550" y="4756403"/>
            <a:ext cx="685800" cy="0"/>
          </a:xfrm>
          <a:custGeom>
            <a:avLst/>
            <a:gdLst/>
            <a:ahLst/>
            <a:cxnLst/>
            <a:rect l="l" t="t" r="r" b="b"/>
            <a:pathLst>
              <a:path w="685800">
                <a:moveTo>
                  <a:pt x="685799" y="0"/>
                </a:moveTo>
                <a:lnTo>
                  <a:pt x="0" y="0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651626" y="4489703"/>
            <a:ext cx="344805" cy="195580"/>
          </a:xfrm>
          <a:custGeom>
            <a:avLst/>
            <a:gdLst/>
            <a:ahLst/>
            <a:cxnLst/>
            <a:rect l="l" t="t" r="r" b="b"/>
            <a:pathLst>
              <a:path w="344804" h="195579">
                <a:moveTo>
                  <a:pt x="274158" y="58162"/>
                </a:moveTo>
                <a:lnTo>
                  <a:pt x="271271" y="54863"/>
                </a:lnTo>
                <a:lnTo>
                  <a:pt x="270332" y="50166"/>
                </a:lnTo>
                <a:lnTo>
                  <a:pt x="1523" y="185927"/>
                </a:lnTo>
                <a:lnTo>
                  <a:pt x="0" y="188975"/>
                </a:lnTo>
                <a:lnTo>
                  <a:pt x="0" y="192023"/>
                </a:lnTo>
                <a:lnTo>
                  <a:pt x="3047" y="195071"/>
                </a:lnTo>
                <a:lnTo>
                  <a:pt x="6095" y="193547"/>
                </a:lnTo>
                <a:lnTo>
                  <a:pt x="274158" y="58162"/>
                </a:lnTo>
                <a:close/>
              </a:path>
              <a:path w="344804" h="195579">
                <a:moveTo>
                  <a:pt x="344423" y="35051"/>
                </a:moveTo>
                <a:lnTo>
                  <a:pt x="339851" y="19811"/>
                </a:lnTo>
                <a:lnTo>
                  <a:pt x="330707" y="9143"/>
                </a:lnTo>
                <a:lnTo>
                  <a:pt x="318515" y="1523"/>
                </a:lnTo>
                <a:lnTo>
                  <a:pt x="303275" y="0"/>
                </a:lnTo>
                <a:lnTo>
                  <a:pt x="289559" y="3047"/>
                </a:lnTo>
                <a:lnTo>
                  <a:pt x="277367" y="13715"/>
                </a:lnTo>
                <a:lnTo>
                  <a:pt x="269747" y="25907"/>
                </a:lnTo>
                <a:lnTo>
                  <a:pt x="268223" y="39623"/>
                </a:lnTo>
                <a:lnTo>
                  <a:pt x="270332" y="50166"/>
                </a:lnTo>
                <a:lnTo>
                  <a:pt x="303275" y="33527"/>
                </a:lnTo>
                <a:lnTo>
                  <a:pt x="307847" y="33527"/>
                </a:lnTo>
                <a:lnTo>
                  <a:pt x="310895" y="35051"/>
                </a:lnTo>
                <a:lnTo>
                  <a:pt x="310895" y="75285"/>
                </a:lnTo>
                <a:lnTo>
                  <a:pt x="323087" y="71627"/>
                </a:lnTo>
                <a:lnTo>
                  <a:pt x="335279" y="62483"/>
                </a:lnTo>
                <a:lnTo>
                  <a:pt x="342899" y="48767"/>
                </a:lnTo>
                <a:lnTo>
                  <a:pt x="344423" y="35051"/>
                </a:lnTo>
                <a:close/>
              </a:path>
              <a:path w="344804" h="195579">
                <a:moveTo>
                  <a:pt x="310895" y="39623"/>
                </a:moveTo>
                <a:lnTo>
                  <a:pt x="310895" y="35051"/>
                </a:lnTo>
                <a:lnTo>
                  <a:pt x="307847" y="33527"/>
                </a:lnTo>
                <a:lnTo>
                  <a:pt x="303275" y="33527"/>
                </a:lnTo>
                <a:lnTo>
                  <a:pt x="270332" y="50166"/>
                </a:lnTo>
                <a:lnTo>
                  <a:pt x="271271" y="54863"/>
                </a:lnTo>
                <a:lnTo>
                  <a:pt x="274158" y="58162"/>
                </a:lnTo>
                <a:lnTo>
                  <a:pt x="307847" y="41147"/>
                </a:lnTo>
                <a:lnTo>
                  <a:pt x="310895" y="39623"/>
                </a:lnTo>
                <a:close/>
              </a:path>
              <a:path w="344804" h="195579">
                <a:moveTo>
                  <a:pt x="310895" y="75285"/>
                </a:moveTo>
                <a:lnTo>
                  <a:pt x="310895" y="39623"/>
                </a:lnTo>
                <a:lnTo>
                  <a:pt x="307847" y="41147"/>
                </a:lnTo>
                <a:lnTo>
                  <a:pt x="274158" y="58162"/>
                </a:lnTo>
                <a:lnTo>
                  <a:pt x="281939" y="67055"/>
                </a:lnTo>
                <a:lnTo>
                  <a:pt x="294131" y="73151"/>
                </a:lnTo>
                <a:lnTo>
                  <a:pt x="307847" y="76199"/>
                </a:lnTo>
                <a:lnTo>
                  <a:pt x="310895" y="7528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214750" y="4375403"/>
            <a:ext cx="1064260" cy="762000"/>
          </a:xfrm>
          <a:custGeom>
            <a:avLst/>
            <a:gdLst/>
            <a:ahLst/>
            <a:cxnLst/>
            <a:rect l="l" t="t" r="r" b="b"/>
            <a:pathLst>
              <a:path w="1064259" h="762000">
                <a:moveTo>
                  <a:pt x="1063751" y="380999"/>
                </a:moveTo>
                <a:lnTo>
                  <a:pt x="531875" y="0"/>
                </a:lnTo>
                <a:lnTo>
                  <a:pt x="0" y="380999"/>
                </a:lnTo>
                <a:lnTo>
                  <a:pt x="531875" y="761999"/>
                </a:lnTo>
                <a:lnTo>
                  <a:pt x="1063751" y="3809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6214750" y="4375403"/>
            <a:ext cx="1064260" cy="762000"/>
          </a:xfrm>
          <a:custGeom>
            <a:avLst/>
            <a:gdLst/>
            <a:ahLst/>
            <a:cxnLst/>
            <a:rect l="l" t="t" r="r" b="b"/>
            <a:pathLst>
              <a:path w="1064259" h="762000">
                <a:moveTo>
                  <a:pt x="531875" y="0"/>
                </a:moveTo>
                <a:lnTo>
                  <a:pt x="0" y="380999"/>
                </a:lnTo>
                <a:lnTo>
                  <a:pt x="531875" y="761999"/>
                </a:lnTo>
                <a:lnTo>
                  <a:pt x="1063751" y="380999"/>
                </a:lnTo>
                <a:lnTo>
                  <a:pt x="531875" y="0"/>
                </a:lnTo>
                <a:close/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6471803" y="4561330"/>
            <a:ext cx="550545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spc="-10" dirty="0">
                <a:latin typeface="Times New Roman"/>
                <a:cs typeface="Times New Roman"/>
              </a:rPr>
              <a:t>C</a:t>
            </a:r>
            <a:r>
              <a:rPr sz="2400" dirty="0">
                <a:latin typeface="Times New Roman"/>
                <a:cs typeface="Times New Roman"/>
              </a:rPr>
              <a:t>-D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3471550" y="4527803"/>
            <a:ext cx="727075" cy="416559"/>
          </a:xfrm>
          <a:custGeom>
            <a:avLst/>
            <a:gdLst/>
            <a:ahLst/>
            <a:cxnLst/>
            <a:rect l="l" t="t" r="r" b="b"/>
            <a:pathLst>
              <a:path w="727075" h="416560">
                <a:moveTo>
                  <a:pt x="0" y="0"/>
                </a:moveTo>
                <a:lnTo>
                  <a:pt x="0" y="416051"/>
                </a:lnTo>
                <a:lnTo>
                  <a:pt x="726947" y="416051"/>
                </a:lnTo>
                <a:lnTo>
                  <a:pt x="726947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766950" y="4527803"/>
            <a:ext cx="727075" cy="416559"/>
          </a:xfrm>
          <a:custGeom>
            <a:avLst/>
            <a:gdLst/>
            <a:ahLst/>
            <a:cxnLst/>
            <a:rect l="l" t="t" r="r" b="b"/>
            <a:pathLst>
              <a:path w="727075" h="416560">
                <a:moveTo>
                  <a:pt x="0" y="0"/>
                </a:moveTo>
                <a:lnTo>
                  <a:pt x="0" y="416051"/>
                </a:lnTo>
                <a:lnTo>
                  <a:pt x="726947" y="416051"/>
                </a:lnTo>
                <a:lnTo>
                  <a:pt x="726947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9013834" y="4180330"/>
            <a:ext cx="420370" cy="758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b="1" u="heavy" spc="-5" dirty="0">
                <a:latin typeface="Times New Roman"/>
                <a:cs typeface="Times New Roman"/>
              </a:rPr>
              <a:t>D1</a:t>
            </a:r>
            <a:endParaRPr sz="2400">
              <a:latin typeface="Times New Roman"/>
              <a:cs typeface="Times New Roman"/>
            </a:endParaRPr>
          </a:p>
          <a:p>
            <a:pPr marL="35560">
              <a:lnSpc>
                <a:spcPct val="100000"/>
              </a:lnSpc>
              <a:spcBef>
                <a:spcPts val="120"/>
              </a:spcBef>
            </a:pPr>
            <a:r>
              <a:rPr sz="2400" spc="-10" dirty="0">
                <a:latin typeface="Times New Roman"/>
                <a:cs typeface="Times New Roman"/>
              </a:rPr>
              <a:t>D</a:t>
            </a:r>
            <a:r>
              <a:rPr sz="2400" dirty="0">
                <a:latin typeface="Times New Roman"/>
                <a:cs typeface="Times New Roman"/>
              </a:rPr>
              <a:t>2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8648577" y="4675632"/>
            <a:ext cx="347980" cy="117475"/>
          </a:xfrm>
          <a:custGeom>
            <a:avLst/>
            <a:gdLst/>
            <a:ahLst/>
            <a:cxnLst/>
            <a:rect l="l" t="t" r="r" b="b"/>
            <a:pathLst>
              <a:path w="347979" h="117475">
                <a:moveTo>
                  <a:pt x="274777" y="67170"/>
                </a:moveTo>
                <a:lnTo>
                  <a:pt x="6095" y="0"/>
                </a:lnTo>
                <a:lnTo>
                  <a:pt x="1523" y="0"/>
                </a:lnTo>
                <a:lnTo>
                  <a:pt x="0" y="3047"/>
                </a:lnTo>
                <a:lnTo>
                  <a:pt x="0" y="6095"/>
                </a:lnTo>
                <a:lnTo>
                  <a:pt x="3047" y="9143"/>
                </a:lnTo>
                <a:lnTo>
                  <a:pt x="272260" y="76447"/>
                </a:lnTo>
                <a:lnTo>
                  <a:pt x="272795" y="71627"/>
                </a:lnTo>
                <a:lnTo>
                  <a:pt x="274777" y="67170"/>
                </a:lnTo>
                <a:close/>
              </a:path>
              <a:path w="347979" h="117475">
                <a:moveTo>
                  <a:pt x="313943" y="117347"/>
                </a:moveTo>
                <a:lnTo>
                  <a:pt x="313943" y="80771"/>
                </a:lnTo>
                <a:lnTo>
                  <a:pt x="310895" y="83819"/>
                </a:lnTo>
                <a:lnTo>
                  <a:pt x="307847" y="85343"/>
                </a:lnTo>
                <a:lnTo>
                  <a:pt x="272260" y="76447"/>
                </a:lnTo>
                <a:lnTo>
                  <a:pt x="271271" y="85343"/>
                </a:lnTo>
                <a:lnTo>
                  <a:pt x="275843" y="100583"/>
                </a:lnTo>
                <a:lnTo>
                  <a:pt x="286511" y="111251"/>
                </a:lnTo>
                <a:lnTo>
                  <a:pt x="300227" y="117347"/>
                </a:lnTo>
                <a:lnTo>
                  <a:pt x="313943" y="117347"/>
                </a:lnTo>
                <a:close/>
              </a:path>
              <a:path w="347979" h="117475">
                <a:moveTo>
                  <a:pt x="313943" y="80771"/>
                </a:moveTo>
                <a:lnTo>
                  <a:pt x="312419" y="77723"/>
                </a:lnTo>
                <a:lnTo>
                  <a:pt x="310895" y="76199"/>
                </a:lnTo>
                <a:lnTo>
                  <a:pt x="274777" y="67170"/>
                </a:lnTo>
                <a:lnTo>
                  <a:pt x="272795" y="71627"/>
                </a:lnTo>
                <a:lnTo>
                  <a:pt x="272260" y="76447"/>
                </a:lnTo>
                <a:lnTo>
                  <a:pt x="307847" y="85343"/>
                </a:lnTo>
                <a:lnTo>
                  <a:pt x="310895" y="83819"/>
                </a:lnTo>
                <a:lnTo>
                  <a:pt x="313943" y="80771"/>
                </a:lnTo>
                <a:close/>
              </a:path>
              <a:path w="347979" h="117475">
                <a:moveTo>
                  <a:pt x="347471" y="74675"/>
                </a:moveTo>
                <a:lnTo>
                  <a:pt x="341375" y="60959"/>
                </a:lnTo>
                <a:lnTo>
                  <a:pt x="332231" y="50291"/>
                </a:lnTo>
                <a:lnTo>
                  <a:pt x="318515" y="42671"/>
                </a:lnTo>
                <a:lnTo>
                  <a:pt x="303275" y="42671"/>
                </a:lnTo>
                <a:lnTo>
                  <a:pt x="289559" y="47243"/>
                </a:lnTo>
                <a:lnTo>
                  <a:pt x="278891" y="57911"/>
                </a:lnTo>
                <a:lnTo>
                  <a:pt x="274777" y="67170"/>
                </a:lnTo>
                <a:lnTo>
                  <a:pt x="310895" y="76199"/>
                </a:lnTo>
                <a:lnTo>
                  <a:pt x="312419" y="77723"/>
                </a:lnTo>
                <a:lnTo>
                  <a:pt x="313943" y="80771"/>
                </a:lnTo>
                <a:lnTo>
                  <a:pt x="313943" y="117347"/>
                </a:lnTo>
                <a:lnTo>
                  <a:pt x="315467" y="117347"/>
                </a:lnTo>
                <a:lnTo>
                  <a:pt x="329183" y="112775"/>
                </a:lnTo>
                <a:lnTo>
                  <a:pt x="339851" y="103631"/>
                </a:lnTo>
                <a:lnTo>
                  <a:pt x="345947" y="89915"/>
                </a:lnTo>
                <a:lnTo>
                  <a:pt x="347471" y="7467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4900532" y="2538474"/>
            <a:ext cx="4404995" cy="140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3345"/>
              </a:lnSpc>
              <a:tabLst>
                <a:tab pos="1828800" algn="l"/>
                <a:tab pos="2630170" algn="l"/>
              </a:tabLst>
            </a:pPr>
            <a:r>
              <a:rPr sz="2800" b="1" spc="-5" dirty="0">
                <a:latin typeface="Arial"/>
                <a:cs typeface="Arial"/>
              </a:rPr>
              <a:t>atributos	</a:t>
            </a:r>
            <a:r>
              <a:rPr sz="2800" b="1" spc="-10" dirty="0">
                <a:latin typeface="Arial"/>
                <a:cs typeface="Arial"/>
              </a:rPr>
              <a:t>y/o	</a:t>
            </a:r>
            <a:r>
              <a:rPr sz="2800" b="1" spc="-5" dirty="0">
                <a:latin typeface="Arial"/>
                <a:cs typeface="Arial"/>
              </a:rPr>
              <a:t>relaciones</a:t>
            </a:r>
            <a:endParaRPr sz="2800">
              <a:latin typeface="Arial"/>
              <a:cs typeface="Arial"/>
            </a:endParaRPr>
          </a:p>
          <a:p>
            <a:pPr marL="338455" marR="3685540" indent="-76200" algn="just">
              <a:lnSpc>
                <a:spcPts val="2400"/>
              </a:lnSpc>
              <a:spcBef>
                <a:spcPts val="459"/>
              </a:spcBef>
            </a:pPr>
            <a:r>
              <a:rPr sz="2400" b="1" u="heavy" spc="-5" dirty="0">
                <a:latin typeface="Times New Roman"/>
                <a:cs typeface="Times New Roman"/>
              </a:rPr>
              <a:t>A1  </a:t>
            </a:r>
            <a:r>
              <a:rPr sz="2400" spc="-10" dirty="0">
                <a:latin typeface="Times New Roman"/>
                <a:cs typeface="Times New Roman"/>
              </a:rPr>
              <a:t>A</a:t>
            </a:r>
            <a:r>
              <a:rPr sz="2400" dirty="0">
                <a:latin typeface="Times New Roman"/>
                <a:cs typeface="Times New Roman"/>
              </a:rPr>
              <a:t>2  </a:t>
            </a:r>
            <a:r>
              <a:rPr sz="2400" spc="-10" dirty="0">
                <a:latin typeface="Times New Roman"/>
                <a:cs typeface="Times New Roman"/>
              </a:rPr>
              <a:t>A</a:t>
            </a:r>
            <a:r>
              <a:rPr sz="2400" dirty="0">
                <a:latin typeface="Times New Roman"/>
                <a:cs typeface="Times New Roman"/>
              </a:rPr>
              <a:t>3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4309750" y="3994403"/>
            <a:ext cx="304800" cy="304800"/>
          </a:xfrm>
          <a:custGeom>
            <a:avLst/>
            <a:gdLst/>
            <a:ahLst/>
            <a:cxnLst/>
            <a:rect l="l" t="t" r="r" b="b"/>
            <a:pathLst>
              <a:path w="304800" h="304800">
                <a:moveTo>
                  <a:pt x="304799" y="304799"/>
                </a:moveTo>
                <a:lnTo>
                  <a:pt x="152399" y="0"/>
                </a:lnTo>
                <a:lnTo>
                  <a:pt x="0" y="304799"/>
                </a:lnTo>
                <a:lnTo>
                  <a:pt x="304799" y="3047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4309750" y="3994403"/>
            <a:ext cx="304800" cy="304800"/>
          </a:xfrm>
          <a:custGeom>
            <a:avLst/>
            <a:gdLst/>
            <a:ahLst/>
            <a:cxnLst/>
            <a:rect l="l" t="t" r="r" b="b"/>
            <a:pathLst>
              <a:path w="304800" h="304800">
                <a:moveTo>
                  <a:pt x="152399" y="0"/>
                </a:moveTo>
                <a:lnTo>
                  <a:pt x="0" y="304799"/>
                </a:lnTo>
                <a:lnTo>
                  <a:pt x="304799" y="304799"/>
                </a:lnTo>
                <a:lnTo>
                  <a:pt x="152399" y="0"/>
                </a:lnTo>
                <a:close/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4462149" y="3724656"/>
            <a:ext cx="0" cy="269875"/>
          </a:xfrm>
          <a:custGeom>
            <a:avLst/>
            <a:gdLst/>
            <a:ahLst/>
            <a:cxnLst/>
            <a:rect l="l" t="t" r="r" b="b"/>
            <a:pathLst>
              <a:path h="269875">
                <a:moveTo>
                  <a:pt x="0" y="0"/>
                </a:moveTo>
                <a:lnTo>
                  <a:pt x="0" y="269747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4116201" y="3308603"/>
            <a:ext cx="727075" cy="416559"/>
          </a:xfrm>
          <a:custGeom>
            <a:avLst/>
            <a:gdLst/>
            <a:ahLst/>
            <a:cxnLst/>
            <a:rect l="l" t="t" r="r" b="b"/>
            <a:pathLst>
              <a:path w="727075" h="416560">
                <a:moveTo>
                  <a:pt x="0" y="0"/>
                </a:moveTo>
                <a:lnTo>
                  <a:pt x="0" y="416051"/>
                </a:lnTo>
                <a:lnTo>
                  <a:pt x="726947" y="416051"/>
                </a:lnTo>
                <a:lnTo>
                  <a:pt x="726947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4116201" y="3308603"/>
            <a:ext cx="727075" cy="416559"/>
          </a:xfrm>
          <a:custGeom>
            <a:avLst/>
            <a:gdLst/>
            <a:ahLst/>
            <a:cxnLst/>
            <a:rect l="l" t="t" r="r" b="b"/>
            <a:pathLst>
              <a:path w="727075" h="416560">
                <a:moveTo>
                  <a:pt x="0" y="0"/>
                </a:moveTo>
                <a:lnTo>
                  <a:pt x="0" y="416051"/>
                </a:lnTo>
                <a:lnTo>
                  <a:pt x="726947" y="416051"/>
                </a:lnTo>
                <a:lnTo>
                  <a:pt x="726947" y="0"/>
                </a:lnTo>
                <a:lnTo>
                  <a:pt x="0" y="0"/>
                </a:lnTo>
                <a:close/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4354967" y="3322318"/>
            <a:ext cx="245745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A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4838577" y="3499103"/>
            <a:ext cx="347980" cy="76200"/>
          </a:xfrm>
          <a:custGeom>
            <a:avLst/>
            <a:gdLst/>
            <a:ahLst/>
            <a:cxnLst/>
            <a:rect l="l" t="t" r="r" b="b"/>
            <a:pathLst>
              <a:path w="347979" h="76200">
                <a:moveTo>
                  <a:pt x="272186" y="33527"/>
                </a:moveTo>
                <a:lnTo>
                  <a:pt x="1523" y="33527"/>
                </a:lnTo>
                <a:lnTo>
                  <a:pt x="0" y="38099"/>
                </a:lnTo>
                <a:lnTo>
                  <a:pt x="1523" y="41147"/>
                </a:lnTo>
                <a:lnTo>
                  <a:pt x="4571" y="42671"/>
                </a:lnTo>
                <a:lnTo>
                  <a:pt x="271271" y="42671"/>
                </a:lnTo>
                <a:lnTo>
                  <a:pt x="271271" y="38099"/>
                </a:lnTo>
                <a:lnTo>
                  <a:pt x="272186" y="33527"/>
                </a:lnTo>
                <a:close/>
              </a:path>
              <a:path w="347979" h="76200">
                <a:moveTo>
                  <a:pt x="313943" y="38099"/>
                </a:moveTo>
                <a:lnTo>
                  <a:pt x="312419" y="33527"/>
                </a:lnTo>
                <a:lnTo>
                  <a:pt x="272186" y="33527"/>
                </a:lnTo>
                <a:lnTo>
                  <a:pt x="271271" y="38099"/>
                </a:lnTo>
                <a:lnTo>
                  <a:pt x="272287" y="42671"/>
                </a:lnTo>
                <a:lnTo>
                  <a:pt x="309371" y="42671"/>
                </a:lnTo>
                <a:lnTo>
                  <a:pt x="312419" y="41147"/>
                </a:lnTo>
                <a:lnTo>
                  <a:pt x="313943" y="38099"/>
                </a:lnTo>
                <a:close/>
              </a:path>
              <a:path w="347979" h="76200">
                <a:moveTo>
                  <a:pt x="272287" y="42671"/>
                </a:moveTo>
                <a:lnTo>
                  <a:pt x="271271" y="38099"/>
                </a:lnTo>
                <a:lnTo>
                  <a:pt x="271271" y="42671"/>
                </a:lnTo>
                <a:lnTo>
                  <a:pt x="272287" y="42671"/>
                </a:lnTo>
                <a:close/>
              </a:path>
              <a:path w="347979" h="76200">
                <a:moveTo>
                  <a:pt x="347471" y="38099"/>
                </a:moveTo>
                <a:lnTo>
                  <a:pt x="344423" y="22859"/>
                </a:lnTo>
                <a:lnTo>
                  <a:pt x="336803" y="10667"/>
                </a:lnTo>
                <a:lnTo>
                  <a:pt x="324611" y="3047"/>
                </a:lnTo>
                <a:lnTo>
                  <a:pt x="309371" y="0"/>
                </a:lnTo>
                <a:lnTo>
                  <a:pt x="294131" y="3047"/>
                </a:lnTo>
                <a:lnTo>
                  <a:pt x="281939" y="10667"/>
                </a:lnTo>
                <a:lnTo>
                  <a:pt x="274319" y="22859"/>
                </a:lnTo>
                <a:lnTo>
                  <a:pt x="272186" y="33527"/>
                </a:lnTo>
                <a:lnTo>
                  <a:pt x="312419" y="33527"/>
                </a:lnTo>
                <a:lnTo>
                  <a:pt x="313943" y="38099"/>
                </a:lnTo>
                <a:lnTo>
                  <a:pt x="313943" y="75285"/>
                </a:lnTo>
                <a:lnTo>
                  <a:pt x="324611" y="73151"/>
                </a:lnTo>
                <a:lnTo>
                  <a:pt x="336803" y="64007"/>
                </a:lnTo>
                <a:lnTo>
                  <a:pt x="344423" y="51815"/>
                </a:lnTo>
                <a:lnTo>
                  <a:pt x="347471" y="38099"/>
                </a:lnTo>
                <a:close/>
              </a:path>
              <a:path w="347979" h="76200">
                <a:moveTo>
                  <a:pt x="313943" y="75285"/>
                </a:moveTo>
                <a:lnTo>
                  <a:pt x="313943" y="38099"/>
                </a:lnTo>
                <a:lnTo>
                  <a:pt x="312419" y="41147"/>
                </a:lnTo>
                <a:lnTo>
                  <a:pt x="309371" y="42671"/>
                </a:lnTo>
                <a:lnTo>
                  <a:pt x="272287" y="42671"/>
                </a:lnTo>
                <a:lnTo>
                  <a:pt x="274319" y="51815"/>
                </a:lnTo>
                <a:lnTo>
                  <a:pt x="281939" y="64007"/>
                </a:lnTo>
                <a:lnTo>
                  <a:pt x="294131" y="73151"/>
                </a:lnTo>
                <a:lnTo>
                  <a:pt x="309371" y="76199"/>
                </a:lnTo>
                <a:lnTo>
                  <a:pt x="313943" y="7528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4838577" y="3531108"/>
            <a:ext cx="347980" cy="349250"/>
          </a:xfrm>
          <a:custGeom>
            <a:avLst/>
            <a:gdLst/>
            <a:ahLst/>
            <a:cxnLst/>
            <a:rect l="l" t="t" r="r" b="b"/>
            <a:pathLst>
              <a:path w="347979" h="349250">
                <a:moveTo>
                  <a:pt x="286294" y="280198"/>
                </a:moveTo>
                <a:lnTo>
                  <a:pt x="7619" y="1523"/>
                </a:lnTo>
                <a:lnTo>
                  <a:pt x="4571" y="0"/>
                </a:lnTo>
                <a:lnTo>
                  <a:pt x="1523" y="1523"/>
                </a:lnTo>
                <a:lnTo>
                  <a:pt x="0" y="6095"/>
                </a:lnTo>
                <a:lnTo>
                  <a:pt x="1523" y="9143"/>
                </a:lnTo>
                <a:lnTo>
                  <a:pt x="279595" y="287215"/>
                </a:lnTo>
                <a:lnTo>
                  <a:pt x="281939" y="283463"/>
                </a:lnTo>
                <a:lnTo>
                  <a:pt x="286294" y="280198"/>
                </a:lnTo>
                <a:close/>
              </a:path>
              <a:path w="347979" h="349250">
                <a:moveTo>
                  <a:pt x="313943" y="347979"/>
                </a:moveTo>
                <a:lnTo>
                  <a:pt x="313943" y="310895"/>
                </a:lnTo>
                <a:lnTo>
                  <a:pt x="312419" y="313943"/>
                </a:lnTo>
                <a:lnTo>
                  <a:pt x="309371" y="315467"/>
                </a:lnTo>
                <a:lnTo>
                  <a:pt x="306323" y="313943"/>
                </a:lnTo>
                <a:lnTo>
                  <a:pt x="279595" y="287215"/>
                </a:lnTo>
                <a:lnTo>
                  <a:pt x="274319" y="295655"/>
                </a:lnTo>
                <a:lnTo>
                  <a:pt x="271271" y="310895"/>
                </a:lnTo>
                <a:lnTo>
                  <a:pt x="274319" y="324611"/>
                </a:lnTo>
                <a:lnTo>
                  <a:pt x="281939" y="336803"/>
                </a:lnTo>
                <a:lnTo>
                  <a:pt x="294131" y="345947"/>
                </a:lnTo>
                <a:lnTo>
                  <a:pt x="309371" y="348995"/>
                </a:lnTo>
                <a:lnTo>
                  <a:pt x="313943" y="347979"/>
                </a:lnTo>
                <a:close/>
              </a:path>
              <a:path w="347979" h="349250">
                <a:moveTo>
                  <a:pt x="313943" y="310895"/>
                </a:moveTo>
                <a:lnTo>
                  <a:pt x="312419" y="306323"/>
                </a:lnTo>
                <a:lnTo>
                  <a:pt x="286294" y="280198"/>
                </a:lnTo>
                <a:lnTo>
                  <a:pt x="281939" y="283463"/>
                </a:lnTo>
                <a:lnTo>
                  <a:pt x="279595" y="287215"/>
                </a:lnTo>
                <a:lnTo>
                  <a:pt x="306323" y="313943"/>
                </a:lnTo>
                <a:lnTo>
                  <a:pt x="309371" y="315467"/>
                </a:lnTo>
                <a:lnTo>
                  <a:pt x="312419" y="313943"/>
                </a:lnTo>
                <a:lnTo>
                  <a:pt x="313943" y="310895"/>
                </a:lnTo>
                <a:close/>
              </a:path>
              <a:path w="347979" h="349250">
                <a:moveTo>
                  <a:pt x="347471" y="310895"/>
                </a:moveTo>
                <a:lnTo>
                  <a:pt x="344423" y="295655"/>
                </a:lnTo>
                <a:lnTo>
                  <a:pt x="335279" y="283463"/>
                </a:lnTo>
                <a:lnTo>
                  <a:pt x="323087" y="274319"/>
                </a:lnTo>
                <a:lnTo>
                  <a:pt x="309371" y="272795"/>
                </a:lnTo>
                <a:lnTo>
                  <a:pt x="294131" y="274319"/>
                </a:lnTo>
                <a:lnTo>
                  <a:pt x="286294" y="280198"/>
                </a:lnTo>
                <a:lnTo>
                  <a:pt x="312419" y="306323"/>
                </a:lnTo>
                <a:lnTo>
                  <a:pt x="313943" y="310895"/>
                </a:lnTo>
                <a:lnTo>
                  <a:pt x="313943" y="347979"/>
                </a:lnTo>
                <a:lnTo>
                  <a:pt x="323087" y="345947"/>
                </a:lnTo>
                <a:lnTo>
                  <a:pt x="335279" y="336803"/>
                </a:lnTo>
                <a:lnTo>
                  <a:pt x="344423" y="324611"/>
                </a:lnTo>
                <a:lnTo>
                  <a:pt x="347471" y="31089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3052449" y="4565903"/>
            <a:ext cx="424180" cy="195580"/>
          </a:xfrm>
          <a:custGeom>
            <a:avLst/>
            <a:gdLst/>
            <a:ahLst/>
            <a:cxnLst/>
            <a:rect l="l" t="t" r="r" b="b"/>
            <a:pathLst>
              <a:path w="424179" h="195579">
                <a:moveTo>
                  <a:pt x="76199" y="36575"/>
                </a:moveTo>
                <a:lnTo>
                  <a:pt x="73151" y="22859"/>
                </a:lnTo>
                <a:lnTo>
                  <a:pt x="64007" y="10667"/>
                </a:lnTo>
                <a:lnTo>
                  <a:pt x="51815" y="1523"/>
                </a:lnTo>
                <a:lnTo>
                  <a:pt x="36575" y="0"/>
                </a:lnTo>
                <a:lnTo>
                  <a:pt x="22859" y="3047"/>
                </a:lnTo>
                <a:lnTo>
                  <a:pt x="10667" y="10667"/>
                </a:lnTo>
                <a:lnTo>
                  <a:pt x="3047" y="22859"/>
                </a:lnTo>
                <a:lnTo>
                  <a:pt x="0" y="38099"/>
                </a:lnTo>
                <a:lnTo>
                  <a:pt x="3047" y="51815"/>
                </a:lnTo>
                <a:lnTo>
                  <a:pt x="10667" y="64007"/>
                </a:lnTo>
                <a:lnTo>
                  <a:pt x="22859" y="73151"/>
                </a:lnTo>
                <a:lnTo>
                  <a:pt x="33527" y="75285"/>
                </a:lnTo>
                <a:lnTo>
                  <a:pt x="33527" y="35051"/>
                </a:lnTo>
                <a:lnTo>
                  <a:pt x="36575" y="33527"/>
                </a:lnTo>
                <a:lnTo>
                  <a:pt x="39623" y="33527"/>
                </a:lnTo>
                <a:lnTo>
                  <a:pt x="74055" y="47300"/>
                </a:lnTo>
                <a:lnTo>
                  <a:pt x="76199" y="36575"/>
                </a:lnTo>
                <a:close/>
              </a:path>
              <a:path w="424179" h="195579">
                <a:moveTo>
                  <a:pt x="74055" y="47300"/>
                </a:moveTo>
                <a:lnTo>
                  <a:pt x="39623" y="33527"/>
                </a:lnTo>
                <a:lnTo>
                  <a:pt x="36575" y="33527"/>
                </a:lnTo>
                <a:lnTo>
                  <a:pt x="33527" y="35051"/>
                </a:lnTo>
                <a:lnTo>
                  <a:pt x="33527" y="39623"/>
                </a:lnTo>
                <a:lnTo>
                  <a:pt x="36575" y="42671"/>
                </a:lnTo>
                <a:lnTo>
                  <a:pt x="70408" y="56205"/>
                </a:lnTo>
                <a:lnTo>
                  <a:pt x="73151" y="51815"/>
                </a:lnTo>
                <a:lnTo>
                  <a:pt x="74055" y="47300"/>
                </a:lnTo>
                <a:close/>
              </a:path>
              <a:path w="424179" h="195579">
                <a:moveTo>
                  <a:pt x="70408" y="56205"/>
                </a:moveTo>
                <a:lnTo>
                  <a:pt x="36575" y="42671"/>
                </a:lnTo>
                <a:lnTo>
                  <a:pt x="33527" y="39623"/>
                </a:lnTo>
                <a:lnTo>
                  <a:pt x="33527" y="75285"/>
                </a:lnTo>
                <a:lnTo>
                  <a:pt x="38099" y="76199"/>
                </a:lnTo>
                <a:lnTo>
                  <a:pt x="53339" y="73151"/>
                </a:lnTo>
                <a:lnTo>
                  <a:pt x="65531" y="64007"/>
                </a:lnTo>
                <a:lnTo>
                  <a:pt x="70408" y="56205"/>
                </a:lnTo>
                <a:close/>
              </a:path>
              <a:path w="424179" h="195579">
                <a:moveTo>
                  <a:pt x="423671" y="192023"/>
                </a:moveTo>
                <a:lnTo>
                  <a:pt x="423671" y="187451"/>
                </a:lnTo>
                <a:lnTo>
                  <a:pt x="420623" y="185927"/>
                </a:lnTo>
                <a:lnTo>
                  <a:pt x="74055" y="47300"/>
                </a:lnTo>
                <a:lnTo>
                  <a:pt x="73151" y="51815"/>
                </a:lnTo>
                <a:lnTo>
                  <a:pt x="70408" y="56205"/>
                </a:lnTo>
                <a:lnTo>
                  <a:pt x="417575" y="195071"/>
                </a:lnTo>
                <a:lnTo>
                  <a:pt x="420623" y="195071"/>
                </a:lnTo>
                <a:lnTo>
                  <a:pt x="423671" y="19202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2689236" y="4332730"/>
            <a:ext cx="381000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spc="-10" dirty="0">
                <a:latin typeface="Times New Roman"/>
                <a:cs typeface="Times New Roman"/>
              </a:rPr>
              <a:t>B</a:t>
            </a:r>
            <a:r>
              <a:rPr sz="2400" dirty="0">
                <a:latin typeface="Times New Roman"/>
                <a:cs typeface="Times New Roman"/>
              </a:rPr>
              <a:t>1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7967350" y="4527803"/>
            <a:ext cx="727075" cy="416559"/>
          </a:xfrm>
          <a:custGeom>
            <a:avLst/>
            <a:gdLst/>
            <a:ahLst/>
            <a:cxnLst/>
            <a:rect l="l" t="t" r="r" b="b"/>
            <a:pathLst>
              <a:path w="727075" h="416560">
                <a:moveTo>
                  <a:pt x="0" y="0"/>
                </a:moveTo>
                <a:lnTo>
                  <a:pt x="0" y="416051"/>
                </a:lnTo>
                <a:lnTo>
                  <a:pt x="726947" y="416051"/>
                </a:lnTo>
                <a:lnTo>
                  <a:pt x="726947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7967350" y="4527803"/>
            <a:ext cx="727075" cy="416559"/>
          </a:xfrm>
          <a:custGeom>
            <a:avLst/>
            <a:gdLst/>
            <a:ahLst/>
            <a:cxnLst/>
            <a:rect l="l" t="t" r="r" b="b"/>
            <a:pathLst>
              <a:path w="727075" h="416560">
                <a:moveTo>
                  <a:pt x="0" y="0"/>
                </a:moveTo>
                <a:lnTo>
                  <a:pt x="0" y="416051"/>
                </a:lnTo>
                <a:lnTo>
                  <a:pt x="726947" y="416051"/>
                </a:lnTo>
                <a:lnTo>
                  <a:pt x="726947" y="0"/>
                </a:lnTo>
                <a:lnTo>
                  <a:pt x="0" y="0"/>
                </a:lnTo>
                <a:close/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8206114" y="4541518"/>
            <a:ext cx="245745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D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4" name="object 34"/>
          <p:cNvSpPr txBox="1">
            <a:spLocks noGrp="1"/>
          </p:cNvSpPr>
          <p:nvPr>
            <p:ph type="ftr" sz="quarter" idx="5"/>
          </p:nvPr>
        </p:nvSpPr>
        <p:spPr>
          <a:xfrm>
            <a:off x="2916814" y="6601752"/>
            <a:ext cx="6427981" cy="1923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520"/>
              </a:lnSpc>
            </a:pPr>
            <a:r>
              <a:rPr lang="es-UY" spc="-5" dirty="0" err="1" smtClean="0"/>
              <a:t>Prof.N.Piazza</a:t>
            </a:r>
            <a:r>
              <a:rPr lang="es-UY" spc="-5" dirty="0" smtClean="0"/>
              <a:t> (tomado de aportes del Prof. L. </a:t>
            </a:r>
            <a:r>
              <a:rPr lang="es-UY" spc="-5" dirty="0" err="1" smtClean="0"/>
              <a:t>Carámbula</a:t>
            </a:r>
            <a:endParaRPr spc="-5" dirty="0"/>
          </a:p>
        </p:txBody>
      </p:sp>
      <p:graphicFrame>
        <p:nvGraphicFramePr>
          <p:cNvPr id="30" name="object 30"/>
          <p:cNvGraphicFramePr>
            <a:graphicFrameLocks noGrp="1"/>
          </p:cNvGraphicFramePr>
          <p:nvPr/>
        </p:nvGraphicFramePr>
        <p:xfrm>
          <a:off x="3466787" y="4294441"/>
          <a:ext cx="2743194" cy="9601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0999"/>
                <a:gridCol w="345947"/>
                <a:gridCol w="568451"/>
                <a:gridCol w="304799"/>
                <a:gridCol w="422147"/>
                <a:gridCol w="720851"/>
              </a:tblGrid>
              <a:tr h="228599">
                <a:tc>
                  <a:txBody>
                    <a:bodyPr/>
                    <a:lstStyle/>
                    <a:p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9524">
                      <a:solidFill>
                        <a:srgbClr val="000000"/>
                      </a:solidFill>
                      <a:prstDash val="solid"/>
                    </a:lnR>
                    <a:lnB w="9524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4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4">
                      <a:solidFill>
                        <a:srgbClr val="000000"/>
                      </a:solidFill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28600">
                <a:tc rowSpan="2" gridSpan="2"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B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4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4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</a:tcPr>
                </a:tc>
                <a:tc rowSpan="2" gridSpan="2"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C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4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789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N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4">
                      <a:solidFill>
                        <a:srgbClr val="000000"/>
                      </a:solidFill>
                      <a:prstDash val="solid"/>
                    </a:lnL>
                    <a:lnB w="9524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7451"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4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4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</a:tcPr>
                </a:tc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4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4">
                      <a:solidFill>
                        <a:srgbClr val="000000"/>
                      </a:solidFill>
                      <a:prstDash val="solid"/>
                    </a:lnL>
                    <a:lnT w="9524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  <p:sp>
        <p:nvSpPr>
          <p:cNvPr id="31" name="object 31"/>
          <p:cNvSpPr txBox="1"/>
          <p:nvPr/>
        </p:nvSpPr>
        <p:spPr>
          <a:xfrm>
            <a:off x="7631616" y="4389118"/>
            <a:ext cx="245745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N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6246753" y="5250179"/>
            <a:ext cx="2429510" cy="830580"/>
          </a:xfrm>
          <a:prstGeom prst="rect">
            <a:avLst/>
          </a:prstGeom>
          <a:ln w="9524">
            <a:solidFill>
              <a:srgbClr val="7F7F7F"/>
            </a:solidFill>
          </a:ln>
        </p:spPr>
        <p:txBody>
          <a:bodyPr vert="horz" wrap="square" lIns="0" tIns="34925" rIns="0" bIns="0" rtlCol="0">
            <a:spAutoFit/>
          </a:bodyPr>
          <a:lstStyle/>
          <a:p>
            <a:pPr marL="548005">
              <a:lnSpc>
                <a:spcPts val="2875"/>
              </a:lnSpc>
              <a:spcBef>
                <a:spcPts val="275"/>
              </a:spcBef>
            </a:pPr>
            <a:r>
              <a:rPr sz="2400" dirty="0">
                <a:latin typeface="Times New Roman"/>
                <a:cs typeface="Times New Roman"/>
              </a:rPr>
              <a:t>D </a:t>
            </a:r>
            <a:r>
              <a:rPr sz="2400" spc="-5" dirty="0">
                <a:latin typeface="Times New Roman"/>
                <a:cs typeface="Times New Roman"/>
              </a:rPr>
              <a:t>(</a:t>
            </a:r>
            <a:r>
              <a:rPr sz="2400" b="1" u="heavy" spc="-5" dirty="0">
                <a:latin typeface="Times New Roman"/>
                <a:cs typeface="Times New Roman"/>
              </a:rPr>
              <a:t>D1</a:t>
            </a:r>
            <a:r>
              <a:rPr sz="2400" spc="-5" dirty="0">
                <a:latin typeface="Times New Roman"/>
                <a:cs typeface="Times New Roman"/>
              </a:rPr>
              <a:t>,</a:t>
            </a:r>
            <a:r>
              <a:rPr sz="2400" spc="-9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D2)</a:t>
            </a:r>
            <a:endParaRPr sz="2400">
              <a:latin typeface="Times New Roman"/>
              <a:cs typeface="Times New Roman"/>
            </a:endParaRPr>
          </a:p>
          <a:p>
            <a:pPr marL="548005">
              <a:lnSpc>
                <a:spcPts val="2875"/>
              </a:lnSpc>
            </a:pPr>
            <a:r>
              <a:rPr sz="2400" spc="-5" dirty="0">
                <a:latin typeface="Times New Roman"/>
                <a:cs typeface="Times New Roman"/>
              </a:rPr>
              <a:t>C-D (</a:t>
            </a:r>
            <a:r>
              <a:rPr sz="2400" b="1" u="heavy" spc="-5" dirty="0">
                <a:latin typeface="Times New Roman"/>
                <a:cs typeface="Times New Roman"/>
              </a:rPr>
              <a:t>A1,</a:t>
            </a:r>
            <a:r>
              <a:rPr sz="2400" b="1" u="heavy" spc="-80" dirty="0">
                <a:latin typeface="Times New Roman"/>
                <a:cs typeface="Times New Roman"/>
              </a:rPr>
              <a:t> </a:t>
            </a:r>
            <a:r>
              <a:rPr sz="2400" b="1" u="heavy" dirty="0">
                <a:latin typeface="Times New Roman"/>
                <a:cs typeface="Times New Roman"/>
              </a:rPr>
              <a:t>D1</a:t>
            </a:r>
            <a:r>
              <a:rPr sz="2400" dirty="0">
                <a:latin typeface="Times New Roman"/>
                <a:cs typeface="Times New Roman"/>
              </a:rPr>
              <a:t>)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47700">
              <a:lnSpc>
                <a:spcPct val="100000"/>
              </a:lnSpc>
            </a:pPr>
            <a:r>
              <a:rPr dirty="0"/>
              <a:t>Pasaje a</a:t>
            </a:r>
            <a:r>
              <a:rPr spc="-85" dirty="0"/>
              <a:t> </a:t>
            </a:r>
            <a:r>
              <a:rPr spc="-5" dirty="0"/>
              <a:t>Tablas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57612" y="1980183"/>
            <a:ext cx="2554605" cy="4876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06705" indent="-294005">
              <a:lnSpc>
                <a:spcPct val="100000"/>
              </a:lnSpc>
              <a:buFont typeface="Arial"/>
              <a:buChar char="•"/>
              <a:tabLst>
                <a:tab pos="307340" algn="l"/>
              </a:tabLst>
            </a:pPr>
            <a:r>
              <a:rPr sz="3200" b="1" spc="-5" dirty="0">
                <a:latin typeface="Arial"/>
                <a:cs typeface="Arial"/>
              </a:rPr>
              <a:t>Agregación</a:t>
            </a:r>
            <a:endParaRPr sz="3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545214" y="3991355"/>
            <a:ext cx="2418715" cy="2451100"/>
          </a:xfrm>
          <a:prstGeom prst="rect">
            <a:avLst/>
          </a:prstGeom>
          <a:ln w="9524">
            <a:solidFill>
              <a:srgbClr val="7F7F7F"/>
            </a:solidFill>
          </a:ln>
        </p:spPr>
        <p:txBody>
          <a:bodyPr vert="horz" wrap="square" lIns="0" tIns="69215" rIns="0" bIns="0" rtlCol="0">
            <a:spAutoFit/>
          </a:bodyPr>
          <a:lstStyle/>
          <a:p>
            <a:pPr marL="92710">
              <a:lnSpc>
                <a:spcPct val="100000"/>
              </a:lnSpc>
              <a:spcBef>
                <a:spcPts val="545"/>
              </a:spcBef>
            </a:pPr>
            <a:r>
              <a:rPr sz="2800" spc="-5" dirty="0">
                <a:latin typeface="Times New Roman"/>
                <a:cs typeface="Times New Roman"/>
              </a:rPr>
              <a:t>A </a:t>
            </a:r>
            <a:r>
              <a:rPr sz="2800" dirty="0">
                <a:latin typeface="Times New Roman"/>
                <a:cs typeface="Times New Roman"/>
              </a:rPr>
              <a:t>(</a:t>
            </a:r>
            <a:r>
              <a:rPr sz="2800" b="1" u="heavy" dirty="0">
                <a:latin typeface="Times New Roman"/>
                <a:cs typeface="Times New Roman"/>
              </a:rPr>
              <a:t>A1</a:t>
            </a:r>
            <a:r>
              <a:rPr sz="2800" dirty="0">
                <a:latin typeface="Times New Roman"/>
                <a:cs typeface="Times New Roman"/>
              </a:rPr>
              <a:t>,</a:t>
            </a:r>
            <a:r>
              <a:rPr sz="2800" spc="-9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A2)</a:t>
            </a:r>
            <a:endParaRPr sz="2800">
              <a:latin typeface="Times New Roman"/>
              <a:cs typeface="Times New Roman"/>
            </a:endParaRPr>
          </a:p>
          <a:p>
            <a:pPr marL="92710">
              <a:lnSpc>
                <a:spcPct val="100000"/>
              </a:lnSpc>
              <a:spcBef>
                <a:spcPts val="345"/>
              </a:spcBef>
            </a:pPr>
            <a:r>
              <a:rPr sz="2800" spc="-5" dirty="0">
                <a:latin typeface="Times New Roman"/>
                <a:cs typeface="Times New Roman"/>
              </a:rPr>
              <a:t>B (</a:t>
            </a:r>
            <a:r>
              <a:rPr sz="2800" b="1" u="heavy" spc="-5" dirty="0">
                <a:latin typeface="Times New Roman"/>
                <a:cs typeface="Times New Roman"/>
              </a:rPr>
              <a:t>B1</a:t>
            </a:r>
            <a:r>
              <a:rPr sz="2800" b="1" spc="-5" dirty="0">
                <a:latin typeface="Times New Roman"/>
                <a:cs typeface="Times New Roman"/>
              </a:rPr>
              <a:t>,</a:t>
            </a:r>
            <a:r>
              <a:rPr sz="2800" b="1" spc="-10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B2)</a:t>
            </a:r>
            <a:endParaRPr sz="2800">
              <a:latin typeface="Times New Roman"/>
              <a:cs typeface="Times New Roman"/>
            </a:endParaRPr>
          </a:p>
          <a:p>
            <a:pPr marL="92710">
              <a:lnSpc>
                <a:spcPct val="100000"/>
              </a:lnSpc>
              <a:spcBef>
                <a:spcPts val="335"/>
              </a:spcBef>
            </a:pPr>
            <a:r>
              <a:rPr sz="2800" spc="-5" dirty="0">
                <a:latin typeface="Times New Roman"/>
                <a:cs typeface="Times New Roman"/>
              </a:rPr>
              <a:t>C (</a:t>
            </a:r>
            <a:r>
              <a:rPr sz="2800" b="1" u="heavy" spc="-5" dirty="0">
                <a:latin typeface="Times New Roman"/>
                <a:cs typeface="Times New Roman"/>
              </a:rPr>
              <a:t>C1</a:t>
            </a:r>
            <a:r>
              <a:rPr sz="2800" b="1" spc="-5" dirty="0">
                <a:latin typeface="Times New Roman"/>
                <a:cs typeface="Times New Roman"/>
              </a:rPr>
              <a:t>,</a:t>
            </a:r>
            <a:r>
              <a:rPr sz="2800" b="1" spc="-9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C2)</a:t>
            </a:r>
            <a:endParaRPr sz="2800">
              <a:latin typeface="Times New Roman"/>
              <a:cs typeface="Times New Roman"/>
            </a:endParaRPr>
          </a:p>
          <a:p>
            <a:pPr marL="92710">
              <a:lnSpc>
                <a:spcPct val="100000"/>
              </a:lnSpc>
              <a:spcBef>
                <a:spcPts val="335"/>
              </a:spcBef>
            </a:pPr>
            <a:r>
              <a:rPr sz="2800" spc="-5" dirty="0">
                <a:latin typeface="Times New Roman"/>
                <a:cs typeface="Times New Roman"/>
              </a:rPr>
              <a:t>A-B (</a:t>
            </a:r>
            <a:r>
              <a:rPr sz="2800" b="1" u="heavy" spc="-5" dirty="0">
                <a:latin typeface="Times New Roman"/>
                <a:cs typeface="Times New Roman"/>
              </a:rPr>
              <a:t>A1</a:t>
            </a:r>
            <a:r>
              <a:rPr sz="2800" b="1" spc="-5" dirty="0">
                <a:latin typeface="Times New Roman"/>
                <a:cs typeface="Times New Roman"/>
              </a:rPr>
              <a:t>,</a:t>
            </a:r>
            <a:r>
              <a:rPr sz="2800" b="1" spc="-60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B1</a:t>
            </a:r>
            <a:r>
              <a:rPr sz="2800" spc="-5" dirty="0">
                <a:latin typeface="Times New Roman"/>
                <a:cs typeface="Times New Roman"/>
              </a:rPr>
              <a:t>)</a:t>
            </a:r>
            <a:endParaRPr sz="2800">
              <a:latin typeface="Times New Roman"/>
              <a:cs typeface="Times New Roman"/>
            </a:endParaRPr>
          </a:p>
          <a:p>
            <a:pPr marL="92710">
              <a:lnSpc>
                <a:spcPct val="100000"/>
              </a:lnSpc>
              <a:spcBef>
                <a:spcPts val="345"/>
              </a:spcBef>
            </a:pPr>
            <a:r>
              <a:rPr sz="2800" spc="-10" dirty="0">
                <a:latin typeface="Times New Roman"/>
                <a:cs typeface="Times New Roman"/>
              </a:rPr>
              <a:t>AB-C </a:t>
            </a:r>
            <a:r>
              <a:rPr sz="2800" dirty="0">
                <a:latin typeface="Times New Roman"/>
                <a:cs typeface="Times New Roman"/>
              </a:rPr>
              <a:t>(</a:t>
            </a:r>
            <a:r>
              <a:rPr sz="2800" b="1" u="heavy" dirty="0">
                <a:latin typeface="Times New Roman"/>
                <a:cs typeface="Times New Roman"/>
              </a:rPr>
              <a:t>A1,</a:t>
            </a:r>
            <a:r>
              <a:rPr sz="2800" b="1" u="heavy" spc="-70" dirty="0">
                <a:latin typeface="Times New Roman"/>
                <a:cs typeface="Times New Roman"/>
              </a:rPr>
              <a:t> </a:t>
            </a:r>
            <a:r>
              <a:rPr sz="2800" b="1" u="heavy" spc="-5" dirty="0">
                <a:latin typeface="Times New Roman"/>
                <a:cs typeface="Times New Roman"/>
              </a:rPr>
              <a:t>C1</a:t>
            </a:r>
            <a:r>
              <a:rPr sz="2800" spc="-5" dirty="0">
                <a:latin typeface="Times New Roman"/>
                <a:cs typeface="Times New Roman"/>
              </a:rPr>
              <a:t>)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146937" y="2699003"/>
            <a:ext cx="5943600" cy="1143000"/>
          </a:xfrm>
          <a:custGeom>
            <a:avLst/>
            <a:gdLst/>
            <a:ahLst/>
            <a:cxnLst/>
            <a:rect l="l" t="t" r="r" b="b"/>
            <a:pathLst>
              <a:path w="5943600" h="1143000">
                <a:moveTo>
                  <a:pt x="0" y="0"/>
                </a:moveTo>
                <a:lnTo>
                  <a:pt x="0" y="1142999"/>
                </a:lnTo>
                <a:lnTo>
                  <a:pt x="5943599" y="1142999"/>
                </a:lnTo>
                <a:lnTo>
                  <a:pt x="5943599" y="0"/>
                </a:lnTo>
                <a:lnTo>
                  <a:pt x="0" y="0"/>
                </a:lnTo>
                <a:close/>
              </a:path>
            </a:pathLst>
          </a:custGeom>
          <a:ln w="2857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719962" y="3118103"/>
            <a:ext cx="269875" cy="195580"/>
          </a:xfrm>
          <a:custGeom>
            <a:avLst/>
            <a:gdLst/>
            <a:ahLst/>
            <a:cxnLst/>
            <a:rect l="l" t="t" r="r" b="b"/>
            <a:pathLst>
              <a:path w="269875" h="195579">
                <a:moveTo>
                  <a:pt x="74675" y="44195"/>
                </a:moveTo>
                <a:lnTo>
                  <a:pt x="74675" y="30479"/>
                </a:lnTo>
                <a:lnTo>
                  <a:pt x="68579" y="16763"/>
                </a:lnTo>
                <a:lnTo>
                  <a:pt x="57911" y="6095"/>
                </a:lnTo>
                <a:lnTo>
                  <a:pt x="44195" y="0"/>
                </a:lnTo>
                <a:lnTo>
                  <a:pt x="28955" y="0"/>
                </a:lnTo>
                <a:lnTo>
                  <a:pt x="15239" y="6095"/>
                </a:lnTo>
                <a:lnTo>
                  <a:pt x="4571" y="16763"/>
                </a:lnTo>
                <a:lnTo>
                  <a:pt x="0" y="30479"/>
                </a:lnTo>
                <a:lnTo>
                  <a:pt x="0" y="45719"/>
                </a:lnTo>
                <a:lnTo>
                  <a:pt x="4571" y="57911"/>
                </a:lnTo>
                <a:lnTo>
                  <a:pt x="15239" y="68579"/>
                </a:lnTo>
                <a:lnTo>
                  <a:pt x="30479" y="74675"/>
                </a:lnTo>
                <a:lnTo>
                  <a:pt x="32003" y="74675"/>
                </a:lnTo>
                <a:lnTo>
                  <a:pt x="32003" y="38099"/>
                </a:lnTo>
                <a:lnTo>
                  <a:pt x="33527" y="35051"/>
                </a:lnTo>
                <a:lnTo>
                  <a:pt x="36575" y="33527"/>
                </a:lnTo>
                <a:lnTo>
                  <a:pt x="39623" y="33527"/>
                </a:lnTo>
                <a:lnTo>
                  <a:pt x="70665" y="54222"/>
                </a:lnTo>
                <a:lnTo>
                  <a:pt x="74675" y="44195"/>
                </a:lnTo>
                <a:close/>
              </a:path>
              <a:path w="269875" h="195579">
                <a:moveTo>
                  <a:pt x="70665" y="54222"/>
                </a:moveTo>
                <a:lnTo>
                  <a:pt x="39623" y="33527"/>
                </a:lnTo>
                <a:lnTo>
                  <a:pt x="36575" y="33527"/>
                </a:lnTo>
                <a:lnTo>
                  <a:pt x="33527" y="35051"/>
                </a:lnTo>
                <a:lnTo>
                  <a:pt x="32003" y="38099"/>
                </a:lnTo>
                <a:lnTo>
                  <a:pt x="35051" y="41147"/>
                </a:lnTo>
                <a:lnTo>
                  <a:pt x="66141" y="61874"/>
                </a:lnTo>
                <a:lnTo>
                  <a:pt x="68579" y="59435"/>
                </a:lnTo>
                <a:lnTo>
                  <a:pt x="70665" y="54222"/>
                </a:lnTo>
                <a:close/>
              </a:path>
              <a:path w="269875" h="195579">
                <a:moveTo>
                  <a:pt x="66141" y="61874"/>
                </a:moveTo>
                <a:lnTo>
                  <a:pt x="35051" y="41147"/>
                </a:lnTo>
                <a:lnTo>
                  <a:pt x="32003" y="38099"/>
                </a:lnTo>
                <a:lnTo>
                  <a:pt x="32003" y="74675"/>
                </a:lnTo>
                <a:lnTo>
                  <a:pt x="44195" y="74675"/>
                </a:lnTo>
                <a:lnTo>
                  <a:pt x="57911" y="70103"/>
                </a:lnTo>
                <a:lnTo>
                  <a:pt x="66141" y="61874"/>
                </a:lnTo>
                <a:close/>
              </a:path>
              <a:path w="269875" h="195579">
                <a:moveTo>
                  <a:pt x="269747" y="192023"/>
                </a:moveTo>
                <a:lnTo>
                  <a:pt x="269747" y="188975"/>
                </a:lnTo>
                <a:lnTo>
                  <a:pt x="268223" y="185927"/>
                </a:lnTo>
                <a:lnTo>
                  <a:pt x="70665" y="54222"/>
                </a:lnTo>
                <a:lnTo>
                  <a:pt x="68579" y="59435"/>
                </a:lnTo>
                <a:lnTo>
                  <a:pt x="66141" y="61874"/>
                </a:lnTo>
                <a:lnTo>
                  <a:pt x="263651" y="193547"/>
                </a:lnTo>
                <a:lnTo>
                  <a:pt x="266699" y="195071"/>
                </a:lnTo>
                <a:lnTo>
                  <a:pt x="269747" y="19202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499737" y="3308603"/>
            <a:ext cx="685800" cy="0"/>
          </a:xfrm>
          <a:custGeom>
            <a:avLst/>
            <a:gdLst/>
            <a:ahLst/>
            <a:cxnLst/>
            <a:rect l="l" t="t" r="r" b="b"/>
            <a:pathLst>
              <a:path w="685800">
                <a:moveTo>
                  <a:pt x="685799" y="0"/>
                </a:moveTo>
                <a:lnTo>
                  <a:pt x="0" y="0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695321" y="3308604"/>
            <a:ext cx="737870" cy="0"/>
          </a:xfrm>
          <a:custGeom>
            <a:avLst/>
            <a:gdLst/>
            <a:ahLst/>
            <a:cxnLst/>
            <a:rect l="l" t="t" r="r" b="b"/>
            <a:pathLst>
              <a:path w="737870">
                <a:moveTo>
                  <a:pt x="737615" y="0"/>
                </a:moveTo>
                <a:lnTo>
                  <a:pt x="0" y="0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869814" y="3041903"/>
            <a:ext cx="344805" cy="195580"/>
          </a:xfrm>
          <a:custGeom>
            <a:avLst/>
            <a:gdLst/>
            <a:ahLst/>
            <a:cxnLst/>
            <a:rect l="l" t="t" r="r" b="b"/>
            <a:pathLst>
              <a:path w="344804" h="195580">
                <a:moveTo>
                  <a:pt x="275383" y="58313"/>
                </a:moveTo>
                <a:lnTo>
                  <a:pt x="272795" y="54863"/>
                </a:lnTo>
                <a:lnTo>
                  <a:pt x="271448" y="50372"/>
                </a:lnTo>
                <a:lnTo>
                  <a:pt x="3047" y="185927"/>
                </a:lnTo>
                <a:lnTo>
                  <a:pt x="0" y="188975"/>
                </a:lnTo>
                <a:lnTo>
                  <a:pt x="3047" y="195071"/>
                </a:lnTo>
                <a:lnTo>
                  <a:pt x="7619" y="193547"/>
                </a:lnTo>
                <a:lnTo>
                  <a:pt x="275383" y="58313"/>
                </a:lnTo>
                <a:close/>
              </a:path>
              <a:path w="344804" h="195580">
                <a:moveTo>
                  <a:pt x="344423" y="35051"/>
                </a:moveTo>
                <a:lnTo>
                  <a:pt x="341375" y="19811"/>
                </a:lnTo>
                <a:lnTo>
                  <a:pt x="330707" y="9143"/>
                </a:lnTo>
                <a:lnTo>
                  <a:pt x="318515" y="1523"/>
                </a:lnTo>
                <a:lnTo>
                  <a:pt x="304799" y="0"/>
                </a:lnTo>
                <a:lnTo>
                  <a:pt x="289559" y="3047"/>
                </a:lnTo>
                <a:lnTo>
                  <a:pt x="277367" y="13715"/>
                </a:lnTo>
                <a:lnTo>
                  <a:pt x="269747" y="25907"/>
                </a:lnTo>
                <a:lnTo>
                  <a:pt x="268223" y="39623"/>
                </a:lnTo>
                <a:lnTo>
                  <a:pt x="271448" y="50372"/>
                </a:lnTo>
                <a:lnTo>
                  <a:pt x="304799" y="33527"/>
                </a:lnTo>
                <a:lnTo>
                  <a:pt x="307847" y="33527"/>
                </a:lnTo>
                <a:lnTo>
                  <a:pt x="310895" y="35051"/>
                </a:lnTo>
                <a:lnTo>
                  <a:pt x="310895" y="75742"/>
                </a:lnTo>
                <a:lnTo>
                  <a:pt x="324611" y="71627"/>
                </a:lnTo>
                <a:lnTo>
                  <a:pt x="335279" y="62483"/>
                </a:lnTo>
                <a:lnTo>
                  <a:pt x="342899" y="48767"/>
                </a:lnTo>
                <a:lnTo>
                  <a:pt x="344423" y="35051"/>
                </a:lnTo>
                <a:close/>
              </a:path>
              <a:path w="344804" h="195580">
                <a:moveTo>
                  <a:pt x="310895" y="39623"/>
                </a:moveTo>
                <a:lnTo>
                  <a:pt x="310895" y="35051"/>
                </a:lnTo>
                <a:lnTo>
                  <a:pt x="307847" y="33527"/>
                </a:lnTo>
                <a:lnTo>
                  <a:pt x="304799" y="33527"/>
                </a:lnTo>
                <a:lnTo>
                  <a:pt x="271448" y="50372"/>
                </a:lnTo>
                <a:lnTo>
                  <a:pt x="272795" y="54863"/>
                </a:lnTo>
                <a:lnTo>
                  <a:pt x="275383" y="58313"/>
                </a:lnTo>
                <a:lnTo>
                  <a:pt x="309371" y="41147"/>
                </a:lnTo>
                <a:lnTo>
                  <a:pt x="310895" y="39623"/>
                </a:lnTo>
                <a:close/>
              </a:path>
              <a:path w="344804" h="195580">
                <a:moveTo>
                  <a:pt x="310895" y="75742"/>
                </a:moveTo>
                <a:lnTo>
                  <a:pt x="310895" y="39623"/>
                </a:lnTo>
                <a:lnTo>
                  <a:pt x="309371" y="41147"/>
                </a:lnTo>
                <a:lnTo>
                  <a:pt x="275383" y="58313"/>
                </a:lnTo>
                <a:lnTo>
                  <a:pt x="281939" y="67055"/>
                </a:lnTo>
                <a:lnTo>
                  <a:pt x="294131" y="73151"/>
                </a:lnTo>
                <a:lnTo>
                  <a:pt x="309371" y="76199"/>
                </a:lnTo>
                <a:lnTo>
                  <a:pt x="310895" y="7574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432938" y="2927603"/>
            <a:ext cx="1064260" cy="762000"/>
          </a:xfrm>
          <a:custGeom>
            <a:avLst/>
            <a:gdLst/>
            <a:ahLst/>
            <a:cxnLst/>
            <a:rect l="l" t="t" r="r" b="b"/>
            <a:pathLst>
              <a:path w="1064260" h="762000">
                <a:moveTo>
                  <a:pt x="1063751" y="380999"/>
                </a:moveTo>
                <a:lnTo>
                  <a:pt x="531875" y="0"/>
                </a:lnTo>
                <a:lnTo>
                  <a:pt x="0" y="380999"/>
                </a:lnTo>
                <a:lnTo>
                  <a:pt x="531875" y="761999"/>
                </a:lnTo>
                <a:lnTo>
                  <a:pt x="1063751" y="3809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432938" y="2927603"/>
            <a:ext cx="1064260" cy="762000"/>
          </a:xfrm>
          <a:custGeom>
            <a:avLst/>
            <a:gdLst/>
            <a:ahLst/>
            <a:cxnLst/>
            <a:rect l="l" t="t" r="r" b="b"/>
            <a:pathLst>
              <a:path w="1064260" h="762000">
                <a:moveTo>
                  <a:pt x="531875" y="0"/>
                </a:moveTo>
                <a:lnTo>
                  <a:pt x="0" y="380999"/>
                </a:lnTo>
                <a:lnTo>
                  <a:pt x="531875" y="761999"/>
                </a:lnTo>
                <a:lnTo>
                  <a:pt x="1063751" y="380999"/>
                </a:lnTo>
                <a:lnTo>
                  <a:pt x="531875" y="0"/>
                </a:lnTo>
                <a:close/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5689991" y="3113530"/>
            <a:ext cx="550545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spc="-10" dirty="0">
                <a:latin typeface="Times New Roman"/>
                <a:cs typeface="Times New Roman"/>
              </a:rPr>
              <a:t>A</a:t>
            </a:r>
            <a:r>
              <a:rPr sz="2400" dirty="0">
                <a:latin typeface="Times New Roman"/>
                <a:cs typeface="Times New Roman"/>
              </a:rPr>
              <a:t>-B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232022" y="2732530"/>
            <a:ext cx="405130" cy="758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b="1" u="heavy" spc="-5" dirty="0">
                <a:latin typeface="Times New Roman"/>
                <a:cs typeface="Times New Roman"/>
              </a:rPr>
              <a:t>B1</a:t>
            </a:r>
            <a:endParaRPr sz="2400">
              <a:latin typeface="Times New Roman"/>
              <a:cs typeface="Times New Roman"/>
            </a:endParaRPr>
          </a:p>
          <a:p>
            <a:pPr marL="36830">
              <a:lnSpc>
                <a:spcPct val="100000"/>
              </a:lnSpc>
              <a:spcBef>
                <a:spcPts val="120"/>
              </a:spcBef>
            </a:pPr>
            <a:r>
              <a:rPr sz="2400" spc="-10" dirty="0">
                <a:latin typeface="Times New Roman"/>
                <a:cs typeface="Times New Roman"/>
              </a:rPr>
              <a:t>B</a:t>
            </a:r>
            <a:r>
              <a:rPr sz="2400" dirty="0">
                <a:latin typeface="Times New Roman"/>
                <a:cs typeface="Times New Roman"/>
              </a:rPr>
              <a:t>2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7866765" y="3227831"/>
            <a:ext cx="347980" cy="117475"/>
          </a:xfrm>
          <a:custGeom>
            <a:avLst/>
            <a:gdLst/>
            <a:ahLst/>
            <a:cxnLst/>
            <a:rect l="l" t="t" r="r" b="b"/>
            <a:pathLst>
              <a:path w="347979" h="117475">
                <a:moveTo>
                  <a:pt x="274777" y="67170"/>
                </a:moveTo>
                <a:lnTo>
                  <a:pt x="6095" y="0"/>
                </a:lnTo>
                <a:lnTo>
                  <a:pt x="3047" y="0"/>
                </a:lnTo>
                <a:lnTo>
                  <a:pt x="0" y="3047"/>
                </a:lnTo>
                <a:lnTo>
                  <a:pt x="1523" y="6095"/>
                </a:lnTo>
                <a:lnTo>
                  <a:pt x="4571" y="9143"/>
                </a:lnTo>
                <a:lnTo>
                  <a:pt x="272795" y="76199"/>
                </a:lnTo>
                <a:lnTo>
                  <a:pt x="272795" y="71627"/>
                </a:lnTo>
                <a:lnTo>
                  <a:pt x="274777" y="67170"/>
                </a:lnTo>
                <a:close/>
              </a:path>
              <a:path w="347979" h="117475">
                <a:moveTo>
                  <a:pt x="313943" y="80771"/>
                </a:moveTo>
                <a:lnTo>
                  <a:pt x="313943" y="77723"/>
                </a:lnTo>
                <a:lnTo>
                  <a:pt x="310895" y="76199"/>
                </a:lnTo>
                <a:lnTo>
                  <a:pt x="274777" y="67170"/>
                </a:lnTo>
                <a:lnTo>
                  <a:pt x="272795" y="71627"/>
                </a:lnTo>
                <a:lnTo>
                  <a:pt x="272795" y="76199"/>
                </a:lnTo>
                <a:lnTo>
                  <a:pt x="309371" y="85343"/>
                </a:lnTo>
                <a:lnTo>
                  <a:pt x="312419" y="83819"/>
                </a:lnTo>
                <a:lnTo>
                  <a:pt x="313943" y="80771"/>
                </a:lnTo>
                <a:close/>
              </a:path>
              <a:path w="347979" h="117475">
                <a:moveTo>
                  <a:pt x="313943" y="117347"/>
                </a:moveTo>
                <a:lnTo>
                  <a:pt x="313943" y="80771"/>
                </a:lnTo>
                <a:lnTo>
                  <a:pt x="312419" y="83819"/>
                </a:lnTo>
                <a:lnTo>
                  <a:pt x="309371" y="85343"/>
                </a:lnTo>
                <a:lnTo>
                  <a:pt x="272795" y="76199"/>
                </a:lnTo>
                <a:lnTo>
                  <a:pt x="272795" y="85343"/>
                </a:lnTo>
                <a:lnTo>
                  <a:pt x="277367" y="100583"/>
                </a:lnTo>
                <a:lnTo>
                  <a:pt x="286511" y="111251"/>
                </a:lnTo>
                <a:lnTo>
                  <a:pt x="300227" y="117347"/>
                </a:lnTo>
                <a:lnTo>
                  <a:pt x="313943" y="117347"/>
                </a:lnTo>
                <a:close/>
              </a:path>
              <a:path w="347979" h="117475">
                <a:moveTo>
                  <a:pt x="347471" y="89915"/>
                </a:moveTo>
                <a:lnTo>
                  <a:pt x="347471" y="74675"/>
                </a:lnTo>
                <a:lnTo>
                  <a:pt x="342899" y="60959"/>
                </a:lnTo>
                <a:lnTo>
                  <a:pt x="332231" y="50291"/>
                </a:lnTo>
                <a:lnTo>
                  <a:pt x="318515" y="42671"/>
                </a:lnTo>
                <a:lnTo>
                  <a:pt x="303275" y="42671"/>
                </a:lnTo>
                <a:lnTo>
                  <a:pt x="289559" y="47243"/>
                </a:lnTo>
                <a:lnTo>
                  <a:pt x="278891" y="57911"/>
                </a:lnTo>
                <a:lnTo>
                  <a:pt x="274777" y="67170"/>
                </a:lnTo>
                <a:lnTo>
                  <a:pt x="310895" y="76199"/>
                </a:lnTo>
                <a:lnTo>
                  <a:pt x="313943" y="77723"/>
                </a:lnTo>
                <a:lnTo>
                  <a:pt x="313943" y="117347"/>
                </a:lnTo>
                <a:lnTo>
                  <a:pt x="315467" y="117347"/>
                </a:lnTo>
                <a:lnTo>
                  <a:pt x="329183" y="112775"/>
                </a:lnTo>
                <a:lnTo>
                  <a:pt x="339851" y="103631"/>
                </a:lnTo>
                <a:lnTo>
                  <a:pt x="347471" y="8991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968374" y="3080003"/>
            <a:ext cx="727075" cy="416559"/>
          </a:xfrm>
          <a:custGeom>
            <a:avLst/>
            <a:gdLst/>
            <a:ahLst/>
            <a:cxnLst/>
            <a:rect l="l" t="t" r="r" b="b"/>
            <a:pathLst>
              <a:path w="727075" h="416560">
                <a:moveTo>
                  <a:pt x="0" y="0"/>
                </a:moveTo>
                <a:lnTo>
                  <a:pt x="0" y="416051"/>
                </a:lnTo>
                <a:lnTo>
                  <a:pt x="726947" y="416051"/>
                </a:lnTo>
                <a:lnTo>
                  <a:pt x="726947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968374" y="3080003"/>
            <a:ext cx="727075" cy="416559"/>
          </a:xfrm>
          <a:custGeom>
            <a:avLst/>
            <a:gdLst/>
            <a:ahLst/>
            <a:cxnLst/>
            <a:rect l="l" t="t" r="r" b="b"/>
            <a:pathLst>
              <a:path w="727075" h="416560">
                <a:moveTo>
                  <a:pt x="0" y="0"/>
                </a:moveTo>
                <a:lnTo>
                  <a:pt x="0" y="416051"/>
                </a:lnTo>
                <a:lnTo>
                  <a:pt x="726947" y="416051"/>
                </a:lnTo>
                <a:lnTo>
                  <a:pt x="726947" y="0"/>
                </a:lnTo>
                <a:lnTo>
                  <a:pt x="0" y="0"/>
                </a:lnTo>
                <a:close/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4207140" y="3093718"/>
            <a:ext cx="245745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A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7185538" y="3080003"/>
            <a:ext cx="727075" cy="416559"/>
          </a:xfrm>
          <a:custGeom>
            <a:avLst/>
            <a:gdLst/>
            <a:ahLst/>
            <a:cxnLst/>
            <a:rect l="l" t="t" r="r" b="b"/>
            <a:pathLst>
              <a:path w="727075" h="416560">
                <a:moveTo>
                  <a:pt x="0" y="0"/>
                </a:moveTo>
                <a:lnTo>
                  <a:pt x="0" y="416051"/>
                </a:lnTo>
                <a:lnTo>
                  <a:pt x="726947" y="416051"/>
                </a:lnTo>
                <a:lnTo>
                  <a:pt x="726947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7185538" y="3080003"/>
            <a:ext cx="727075" cy="416559"/>
          </a:xfrm>
          <a:custGeom>
            <a:avLst/>
            <a:gdLst/>
            <a:ahLst/>
            <a:cxnLst/>
            <a:rect l="l" t="t" r="r" b="b"/>
            <a:pathLst>
              <a:path w="727075" h="416560">
                <a:moveTo>
                  <a:pt x="0" y="0"/>
                </a:moveTo>
                <a:lnTo>
                  <a:pt x="0" y="416051"/>
                </a:lnTo>
                <a:lnTo>
                  <a:pt x="726947" y="416051"/>
                </a:lnTo>
                <a:lnTo>
                  <a:pt x="726947" y="0"/>
                </a:lnTo>
                <a:lnTo>
                  <a:pt x="0" y="0"/>
                </a:lnTo>
                <a:close/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7434970" y="3093718"/>
            <a:ext cx="229235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B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227183" y="2884930"/>
            <a:ext cx="473709" cy="758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8900">
              <a:lnSpc>
                <a:spcPct val="100000"/>
              </a:lnSpc>
            </a:pPr>
            <a:r>
              <a:rPr sz="2400" b="1" u="heavy" spc="-10" dirty="0">
                <a:latin typeface="Times New Roman"/>
                <a:cs typeface="Times New Roman"/>
              </a:rPr>
              <a:t>A</a:t>
            </a:r>
            <a:r>
              <a:rPr sz="2400" b="1" u="heavy" dirty="0">
                <a:latin typeface="Times New Roman"/>
                <a:cs typeface="Times New Roman"/>
              </a:rPr>
              <a:t>1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400" spc="-5" dirty="0">
                <a:latin typeface="Times New Roman"/>
                <a:cs typeface="Times New Roman"/>
              </a:rPr>
              <a:t>A2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3642238" y="3304032"/>
            <a:ext cx="347980" cy="195580"/>
          </a:xfrm>
          <a:custGeom>
            <a:avLst/>
            <a:gdLst/>
            <a:ahLst/>
            <a:cxnLst/>
            <a:rect l="l" t="t" r="r" b="b"/>
            <a:pathLst>
              <a:path w="347979" h="195579">
                <a:moveTo>
                  <a:pt x="70103" y="135635"/>
                </a:moveTo>
                <a:lnTo>
                  <a:pt x="62483" y="128015"/>
                </a:lnTo>
                <a:lnTo>
                  <a:pt x="50291" y="120395"/>
                </a:lnTo>
                <a:lnTo>
                  <a:pt x="36575" y="118871"/>
                </a:lnTo>
                <a:lnTo>
                  <a:pt x="21335" y="121919"/>
                </a:lnTo>
                <a:lnTo>
                  <a:pt x="9143" y="131063"/>
                </a:lnTo>
                <a:lnTo>
                  <a:pt x="3047" y="144779"/>
                </a:lnTo>
                <a:lnTo>
                  <a:pt x="0" y="158495"/>
                </a:lnTo>
                <a:lnTo>
                  <a:pt x="4571" y="173735"/>
                </a:lnTo>
                <a:lnTo>
                  <a:pt x="13715" y="185927"/>
                </a:lnTo>
                <a:lnTo>
                  <a:pt x="25907" y="192023"/>
                </a:lnTo>
                <a:lnTo>
                  <a:pt x="33527" y="193547"/>
                </a:lnTo>
                <a:lnTo>
                  <a:pt x="33527" y="155447"/>
                </a:lnTo>
                <a:lnTo>
                  <a:pt x="36575" y="152399"/>
                </a:lnTo>
                <a:lnTo>
                  <a:pt x="70103" y="135635"/>
                </a:lnTo>
                <a:close/>
              </a:path>
              <a:path w="347979" h="195579">
                <a:moveTo>
                  <a:pt x="74121" y="143533"/>
                </a:moveTo>
                <a:lnTo>
                  <a:pt x="73151" y="138683"/>
                </a:lnTo>
                <a:lnTo>
                  <a:pt x="70103" y="135635"/>
                </a:lnTo>
                <a:lnTo>
                  <a:pt x="36575" y="152399"/>
                </a:lnTo>
                <a:lnTo>
                  <a:pt x="33527" y="155447"/>
                </a:lnTo>
                <a:lnTo>
                  <a:pt x="33527" y="158495"/>
                </a:lnTo>
                <a:lnTo>
                  <a:pt x="36575" y="161543"/>
                </a:lnTo>
                <a:lnTo>
                  <a:pt x="41147" y="160019"/>
                </a:lnTo>
                <a:lnTo>
                  <a:pt x="74121" y="143533"/>
                </a:lnTo>
                <a:close/>
              </a:path>
              <a:path w="347979" h="195579">
                <a:moveTo>
                  <a:pt x="76199" y="153923"/>
                </a:moveTo>
                <a:lnTo>
                  <a:pt x="74121" y="143533"/>
                </a:lnTo>
                <a:lnTo>
                  <a:pt x="41147" y="160019"/>
                </a:lnTo>
                <a:lnTo>
                  <a:pt x="36575" y="161543"/>
                </a:lnTo>
                <a:lnTo>
                  <a:pt x="33527" y="158495"/>
                </a:lnTo>
                <a:lnTo>
                  <a:pt x="33527" y="193547"/>
                </a:lnTo>
                <a:lnTo>
                  <a:pt x="41147" y="195071"/>
                </a:lnTo>
                <a:lnTo>
                  <a:pt x="54863" y="190499"/>
                </a:lnTo>
                <a:lnTo>
                  <a:pt x="67055" y="181355"/>
                </a:lnTo>
                <a:lnTo>
                  <a:pt x="74675" y="169163"/>
                </a:lnTo>
                <a:lnTo>
                  <a:pt x="76199" y="153923"/>
                </a:lnTo>
                <a:close/>
              </a:path>
              <a:path w="347979" h="195579">
                <a:moveTo>
                  <a:pt x="347471" y="6095"/>
                </a:moveTo>
                <a:lnTo>
                  <a:pt x="347471" y="1523"/>
                </a:lnTo>
                <a:lnTo>
                  <a:pt x="344423" y="0"/>
                </a:lnTo>
                <a:lnTo>
                  <a:pt x="341375" y="0"/>
                </a:lnTo>
                <a:lnTo>
                  <a:pt x="70103" y="135635"/>
                </a:lnTo>
                <a:lnTo>
                  <a:pt x="73151" y="138683"/>
                </a:lnTo>
                <a:lnTo>
                  <a:pt x="74121" y="143533"/>
                </a:lnTo>
                <a:lnTo>
                  <a:pt x="345947" y="7619"/>
                </a:lnTo>
                <a:lnTo>
                  <a:pt x="347471" y="609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6046607" y="5704329"/>
            <a:ext cx="381000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spc="-10" dirty="0">
                <a:latin typeface="Times New Roman"/>
                <a:cs typeface="Times New Roman"/>
              </a:rPr>
              <a:t>C</a:t>
            </a:r>
            <a:r>
              <a:rPr sz="2400" dirty="0">
                <a:latin typeface="Times New Roman"/>
                <a:cs typeface="Times New Roman"/>
              </a:rPr>
              <a:t>2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6461637" y="5742432"/>
            <a:ext cx="347980" cy="195580"/>
          </a:xfrm>
          <a:custGeom>
            <a:avLst/>
            <a:gdLst/>
            <a:ahLst/>
            <a:cxnLst/>
            <a:rect l="l" t="t" r="r" b="b"/>
            <a:pathLst>
              <a:path w="347979" h="195579">
                <a:moveTo>
                  <a:pt x="70103" y="135635"/>
                </a:moveTo>
                <a:lnTo>
                  <a:pt x="62483" y="128015"/>
                </a:lnTo>
                <a:lnTo>
                  <a:pt x="50291" y="120395"/>
                </a:lnTo>
                <a:lnTo>
                  <a:pt x="36575" y="118871"/>
                </a:lnTo>
                <a:lnTo>
                  <a:pt x="21335" y="121919"/>
                </a:lnTo>
                <a:lnTo>
                  <a:pt x="9143" y="131063"/>
                </a:lnTo>
                <a:lnTo>
                  <a:pt x="3047" y="144779"/>
                </a:lnTo>
                <a:lnTo>
                  <a:pt x="0" y="158495"/>
                </a:lnTo>
                <a:lnTo>
                  <a:pt x="4571" y="173735"/>
                </a:lnTo>
                <a:lnTo>
                  <a:pt x="13715" y="185927"/>
                </a:lnTo>
                <a:lnTo>
                  <a:pt x="25907" y="192023"/>
                </a:lnTo>
                <a:lnTo>
                  <a:pt x="33527" y="193547"/>
                </a:lnTo>
                <a:lnTo>
                  <a:pt x="33527" y="155447"/>
                </a:lnTo>
                <a:lnTo>
                  <a:pt x="36575" y="152399"/>
                </a:lnTo>
                <a:lnTo>
                  <a:pt x="70103" y="135635"/>
                </a:lnTo>
                <a:close/>
              </a:path>
              <a:path w="347979" h="195579">
                <a:moveTo>
                  <a:pt x="74121" y="143533"/>
                </a:moveTo>
                <a:lnTo>
                  <a:pt x="73151" y="138683"/>
                </a:lnTo>
                <a:lnTo>
                  <a:pt x="70103" y="135635"/>
                </a:lnTo>
                <a:lnTo>
                  <a:pt x="36575" y="152399"/>
                </a:lnTo>
                <a:lnTo>
                  <a:pt x="33527" y="155447"/>
                </a:lnTo>
                <a:lnTo>
                  <a:pt x="33527" y="158495"/>
                </a:lnTo>
                <a:lnTo>
                  <a:pt x="36575" y="161543"/>
                </a:lnTo>
                <a:lnTo>
                  <a:pt x="41147" y="160019"/>
                </a:lnTo>
                <a:lnTo>
                  <a:pt x="74121" y="143533"/>
                </a:lnTo>
                <a:close/>
              </a:path>
              <a:path w="347979" h="195579">
                <a:moveTo>
                  <a:pt x="76199" y="153923"/>
                </a:moveTo>
                <a:lnTo>
                  <a:pt x="74121" y="143533"/>
                </a:lnTo>
                <a:lnTo>
                  <a:pt x="41147" y="160019"/>
                </a:lnTo>
                <a:lnTo>
                  <a:pt x="36575" y="161543"/>
                </a:lnTo>
                <a:lnTo>
                  <a:pt x="33527" y="158495"/>
                </a:lnTo>
                <a:lnTo>
                  <a:pt x="33527" y="193547"/>
                </a:lnTo>
                <a:lnTo>
                  <a:pt x="41147" y="195071"/>
                </a:lnTo>
                <a:lnTo>
                  <a:pt x="54863" y="190499"/>
                </a:lnTo>
                <a:lnTo>
                  <a:pt x="67055" y="181355"/>
                </a:lnTo>
                <a:lnTo>
                  <a:pt x="74675" y="169163"/>
                </a:lnTo>
                <a:lnTo>
                  <a:pt x="76199" y="153923"/>
                </a:lnTo>
                <a:close/>
              </a:path>
              <a:path w="347979" h="195579">
                <a:moveTo>
                  <a:pt x="347471" y="6095"/>
                </a:moveTo>
                <a:lnTo>
                  <a:pt x="347471" y="1523"/>
                </a:lnTo>
                <a:lnTo>
                  <a:pt x="344423" y="0"/>
                </a:lnTo>
                <a:lnTo>
                  <a:pt x="341375" y="0"/>
                </a:lnTo>
                <a:lnTo>
                  <a:pt x="70103" y="135635"/>
                </a:lnTo>
                <a:lnTo>
                  <a:pt x="73151" y="138683"/>
                </a:lnTo>
                <a:lnTo>
                  <a:pt x="74121" y="143533"/>
                </a:lnTo>
                <a:lnTo>
                  <a:pt x="345947" y="7619"/>
                </a:lnTo>
                <a:lnTo>
                  <a:pt x="347471" y="609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6409821" y="5556503"/>
            <a:ext cx="424180" cy="195580"/>
          </a:xfrm>
          <a:custGeom>
            <a:avLst/>
            <a:gdLst/>
            <a:ahLst/>
            <a:cxnLst/>
            <a:rect l="l" t="t" r="r" b="b"/>
            <a:pathLst>
              <a:path w="424179" h="195579">
                <a:moveTo>
                  <a:pt x="76199" y="36575"/>
                </a:moveTo>
                <a:lnTo>
                  <a:pt x="73151" y="22859"/>
                </a:lnTo>
                <a:lnTo>
                  <a:pt x="65531" y="10667"/>
                </a:lnTo>
                <a:lnTo>
                  <a:pt x="51815" y="1523"/>
                </a:lnTo>
                <a:lnTo>
                  <a:pt x="36575" y="0"/>
                </a:lnTo>
                <a:lnTo>
                  <a:pt x="22859" y="3047"/>
                </a:lnTo>
                <a:lnTo>
                  <a:pt x="10667" y="10667"/>
                </a:lnTo>
                <a:lnTo>
                  <a:pt x="3047" y="22859"/>
                </a:lnTo>
                <a:lnTo>
                  <a:pt x="0" y="38099"/>
                </a:lnTo>
                <a:lnTo>
                  <a:pt x="3047" y="51815"/>
                </a:lnTo>
                <a:lnTo>
                  <a:pt x="10667" y="64007"/>
                </a:lnTo>
                <a:lnTo>
                  <a:pt x="24383" y="73151"/>
                </a:lnTo>
                <a:lnTo>
                  <a:pt x="33527" y="75183"/>
                </a:lnTo>
                <a:lnTo>
                  <a:pt x="33527" y="35051"/>
                </a:lnTo>
                <a:lnTo>
                  <a:pt x="36575" y="33527"/>
                </a:lnTo>
                <a:lnTo>
                  <a:pt x="39623" y="33527"/>
                </a:lnTo>
                <a:lnTo>
                  <a:pt x="74055" y="47300"/>
                </a:lnTo>
                <a:lnTo>
                  <a:pt x="76199" y="36575"/>
                </a:lnTo>
                <a:close/>
              </a:path>
              <a:path w="424179" h="195579">
                <a:moveTo>
                  <a:pt x="74055" y="47300"/>
                </a:moveTo>
                <a:lnTo>
                  <a:pt x="39623" y="33527"/>
                </a:lnTo>
                <a:lnTo>
                  <a:pt x="36575" y="33527"/>
                </a:lnTo>
                <a:lnTo>
                  <a:pt x="33527" y="35051"/>
                </a:lnTo>
                <a:lnTo>
                  <a:pt x="33527" y="39623"/>
                </a:lnTo>
                <a:lnTo>
                  <a:pt x="36575" y="42671"/>
                </a:lnTo>
                <a:lnTo>
                  <a:pt x="70408" y="56205"/>
                </a:lnTo>
                <a:lnTo>
                  <a:pt x="73151" y="51815"/>
                </a:lnTo>
                <a:lnTo>
                  <a:pt x="74055" y="47300"/>
                </a:lnTo>
                <a:close/>
              </a:path>
              <a:path w="424179" h="195579">
                <a:moveTo>
                  <a:pt x="70408" y="56205"/>
                </a:moveTo>
                <a:lnTo>
                  <a:pt x="36575" y="42671"/>
                </a:lnTo>
                <a:lnTo>
                  <a:pt x="33527" y="39623"/>
                </a:lnTo>
                <a:lnTo>
                  <a:pt x="33527" y="75183"/>
                </a:lnTo>
                <a:lnTo>
                  <a:pt x="38099" y="76199"/>
                </a:lnTo>
                <a:lnTo>
                  <a:pt x="53339" y="73151"/>
                </a:lnTo>
                <a:lnTo>
                  <a:pt x="65531" y="64007"/>
                </a:lnTo>
                <a:lnTo>
                  <a:pt x="70408" y="56205"/>
                </a:lnTo>
                <a:close/>
              </a:path>
              <a:path w="424179" h="195579">
                <a:moveTo>
                  <a:pt x="423671" y="192023"/>
                </a:moveTo>
                <a:lnTo>
                  <a:pt x="423671" y="187451"/>
                </a:lnTo>
                <a:lnTo>
                  <a:pt x="420623" y="185927"/>
                </a:lnTo>
                <a:lnTo>
                  <a:pt x="74055" y="47300"/>
                </a:lnTo>
                <a:lnTo>
                  <a:pt x="73151" y="51815"/>
                </a:lnTo>
                <a:lnTo>
                  <a:pt x="70408" y="56205"/>
                </a:lnTo>
                <a:lnTo>
                  <a:pt x="417575" y="195071"/>
                </a:lnTo>
                <a:lnTo>
                  <a:pt x="420623" y="195071"/>
                </a:lnTo>
                <a:lnTo>
                  <a:pt x="423671" y="19202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6046607" y="5323329"/>
            <a:ext cx="397510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b="1" u="heavy" spc="-10" dirty="0">
                <a:latin typeface="Times New Roman"/>
                <a:cs typeface="Times New Roman"/>
              </a:rPr>
              <a:t>C</a:t>
            </a:r>
            <a:r>
              <a:rPr sz="2400" b="1" u="heavy" dirty="0">
                <a:latin typeface="Times New Roman"/>
                <a:cs typeface="Times New Roman"/>
              </a:rPr>
              <a:t>1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6804538" y="5518403"/>
            <a:ext cx="727075" cy="416559"/>
          </a:xfrm>
          <a:custGeom>
            <a:avLst/>
            <a:gdLst/>
            <a:ahLst/>
            <a:cxnLst/>
            <a:rect l="l" t="t" r="r" b="b"/>
            <a:pathLst>
              <a:path w="727075" h="416560">
                <a:moveTo>
                  <a:pt x="0" y="0"/>
                </a:moveTo>
                <a:lnTo>
                  <a:pt x="0" y="416051"/>
                </a:lnTo>
                <a:lnTo>
                  <a:pt x="726947" y="416051"/>
                </a:lnTo>
                <a:lnTo>
                  <a:pt x="726947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6804538" y="5518403"/>
            <a:ext cx="727075" cy="416559"/>
          </a:xfrm>
          <a:custGeom>
            <a:avLst/>
            <a:gdLst/>
            <a:ahLst/>
            <a:cxnLst/>
            <a:rect l="l" t="t" r="r" b="b"/>
            <a:pathLst>
              <a:path w="727075" h="416560">
                <a:moveTo>
                  <a:pt x="0" y="0"/>
                </a:moveTo>
                <a:lnTo>
                  <a:pt x="0" y="416051"/>
                </a:lnTo>
                <a:lnTo>
                  <a:pt x="726947" y="416051"/>
                </a:lnTo>
                <a:lnTo>
                  <a:pt x="726947" y="0"/>
                </a:lnTo>
                <a:lnTo>
                  <a:pt x="0" y="0"/>
                </a:lnTo>
                <a:close/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7053970" y="5532117"/>
            <a:ext cx="229235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C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7185538" y="3842003"/>
            <a:ext cx="0" cy="1676400"/>
          </a:xfrm>
          <a:custGeom>
            <a:avLst/>
            <a:gdLst/>
            <a:ahLst/>
            <a:cxnLst/>
            <a:rect l="l" t="t" r="r" b="b"/>
            <a:pathLst>
              <a:path h="1676400">
                <a:moveTo>
                  <a:pt x="0" y="1676399"/>
                </a:moveTo>
                <a:lnTo>
                  <a:pt x="0" y="0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6347337" y="4375403"/>
            <a:ext cx="1676400" cy="609600"/>
          </a:xfrm>
          <a:custGeom>
            <a:avLst/>
            <a:gdLst/>
            <a:ahLst/>
            <a:cxnLst/>
            <a:rect l="l" t="t" r="r" b="b"/>
            <a:pathLst>
              <a:path w="1676400" h="609600">
                <a:moveTo>
                  <a:pt x="1676399" y="304799"/>
                </a:moveTo>
                <a:lnTo>
                  <a:pt x="838199" y="0"/>
                </a:lnTo>
                <a:lnTo>
                  <a:pt x="0" y="304799"/>
                </a:lnTo>
                <a:lnTo>
                  <a:pt x="838199" y="609599"/>
                </a:lnTo>
                <a:lnTo>
                  <a:pt x="1676399" y="3047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6347337" y="4375403"/>
            <a:ext cx="1676400" cy="609600"/>
          </a:xfrm>
          <a:custGeom>
            <a:avLst/>
            <a:gdLst/>
            <a:ahLst/>
            <a:cxnLst/>
            <a:rect l="l" t="t" r="r" b="b"/>
            <a:pathLst>
              <a:path w="1676400" h="609600">
                <a:moveTo>
                  <a:pt x="838199" y="0"/>
                </a:moveTo>
                <a:lnTo>
                  <a:pt x="0" y="304799"/>
                </a:lnTo>
                <a:lnTo>
                  <a:pt x="838199" y="609599"/>
                </a:lnTo>
                <a:lnTo>
                  <a:pt x="1676399" y="304799"/>
                </a:lnTo>
                <a:lnTo>
                  <a:pt x="838199" y="0"/>
                </a:lnTo>
                <a:close/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 txBox="1"/>
          <p:nvPr/>
        </p:nvSpPr>
        <p:spPr>
          <a:xfrm>
            <a:off x="6810130" y="4485130"/>
            <a:ext cx="753110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spc="-10" dirty="0">
                <a:latin typeface="Times New Roman"/>
                <a:cs typeface="Times New Roman"/>
              </a:rPr>
              <a:t>AB</a:t>
            </a:r>
            <a:r>
              <a:rPr sz="2400" dirty="0">
                <a:latin typeface="Times New Roman"/>
                <a:cs typeface="Times New Roman"/>
              </a:rPr>
              <a:t>-C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9" name="object 39"/>
          <p:cNvSpPr txBox="1">
            <a:spLocks noGrp="1"/>
          </p:cNvSpPr>
          <p:nvPr>
            <p:ph type="ftr" sz="quarter" idx="5"/>
          </p:nvPr>
        </p:nvSpPr>
        <p:spPr>
          <a:xfrm>
            <a:off x="3441700" y="6601752"/>
            <a:ext cx="5903095" cy="1923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520"/>
              </a:lnSpc>
            </a:pPr>
            <a:r>
              <a:rPr lang="es-UY" spc="-5" dirty="0" err="1" smtClean="0"/>
              <a:t>Prof.N.Piazza</a:t>
            </a:r>
            <a:r>
              <a:rPr lang="es-UY" spc="-5" dirty="0" smtClean="0"/>
              <a:t> (tomado de aportes del Prof. L. </a:t>
            </a:r>
            <a:r>
              <a:rPr lang="es-UY" spc="-5" dirty="0" err="1" smtClean="0"/>
              <a:t>Carámbula</a:t>
            </a:r>
            <a:endParaRPr spc="-5" dirty="0"/>
          </a:p>
        </p:txBody>
      </p:sp>
      <p:sp>
        <p:nvSpPr>
          <p:cNvPr id="34" name="object 34"/>
          <p:cNvSpPr txBox="1"/>
          <p:nvPr/>
        </p:nvSpPr>
        <p:spPr>
          <a:xfrm>
            <a:off x="4748147" y="2898646"/>
            <a:ext cx="245745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N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6836026" y="2923030"/>
            <a:ext cx="178435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1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7195690" y="3931918"/>
            <a:ext cx="245745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N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7195690" y="5129781"/>
            <a:ext cx="245745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N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47700">
              <a:lnSpc>
                <a:spcPct val="100000"/>
              </a:lnSpc>
            </a:pPr>
            <a:r>
              <a:rPr dirty="0"/>
              <a:t>Pasaje a</a:t>
            </a:r>
            <a:r>
              <a:rPr spc="-85" dirty="0"/>
              <a:t> </a:t>
            </a:r>
            <a:r>
              <a:rPr spc="-5" dirty="0"/>
              <a:t>Tablas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57612" y="1980183"/>
            <a:ext cx="2800985" cy="4965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06705" indent="-294005">
              <a:lnSpc>
                <a:spcPct val="100000"/>
              </a:lnSpc>
              <a:buFont typeface="Arial"/>
              <a:buChar char="•"/>
              <a:tabLst>
                <a:tab pos="307340" algn="l"/>
              </a:tabLst>
            </a:pPr>
            <a:r>
              <a:rPr sz="3200" b="1" dirty="0">
                <a:latin typeface="Arial"/>
                <a:cs typeface="Arial"/>
              </a:rPr>
              <a:t>A</a:t>
            </a:r>
            <a:r>
              <a:rPr sz="3200" b="1" spc="-5" dirty="0">
                <a:latin typeface="Arial"/>
                <a:cs typeface="Arial"/>
              </a:rPr>
              <a:t>u</a:t>
            </a:r>
            <a:r>
              <a:rPr sz="3200" b="1" spc="-15" dirty="0">
                <a:latin typeface="Arial"/>
                <a:cs typeface="Arial"/>
              </a:rPr>
              <a:t>t</a:t>
            </a:r>
            <a:r>
              <a:rPr sz="3200" b="1" spc="-5" dirty="0">
                <a:latin typeface="Arial"/>
                <a:cs typeface="Arial"/>
              </a:rPr>
              <a:t>o</a:t>
            </a:r>
            <a:r>
              <a:rPr sz="3200" b="1" dirty="0">
                <a:latin typeface="Arial"/>
                <a:cs typeface="Arial"/>
              </a:rPr>
              <a:t>r</a:t>
            </a:r>
            <a:r>
              <a:rPr sz="3200" b="1" spc="-10" dirty="0">
                <a:latin typeface="Arial"/>
                <a:cs typeface="Arial"/>
              </a:rPr>
              <a:t>e</a:t>
            </a:r>
            <a:r>
              <a:rPr sz="3200" b="1" spc="-20" dirty="0">
                <a:latin typeface="Arial"/>
                <a:cs typeface="Arial"/>
              </a:rPr>
              <a:t>l</a:t>
            </a:r>
            <a:r>
              <a:rPr sz="3200" b="1" spc="-10" dirty="0">
                <a:latin typeface="Arial"/>
                <a:cs typeface="Arial"/>
              </a:rPr>
              <a:t>ac</a:t>
            </a:r>
            <a:r>
              <a:rPr sz="3200" b="1" spc="-5" dirty="0">
                <a:latin typeface="Arial"/>
                <a:cs typeface="Arial"/>
              </a:rPr>
              <a:t>ió</a:t>
            </a:r>
            <a:r>
              <a:rPr sz="3200" b="1" dirty="0">
                <a:latin typeface="Arial"/>
                <a:cs typeface="Arial"/>
              </a:rPr>
              <a:t>n</a:t>
            </a:r>
            <a:endParaRPr sz="3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642248" y="3628642"/>
            <a:ext cx="6147435" cy="19862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600" b="1" dirty="0">
                <a:latin typeface="Arial"/>
                <a:cs typeface="Arial"/>
              </a:rPr>
              <a:t>A </a:t>
            </a:r>
            <a:r>
              <a:rPr sz="3600" b="1" spc="-5" dirty="0">
                <a:latin typeface="Arial"/>
                <a:cs typeface="Arial"/>
              </a:rPr>
              <a:t>(</a:t>
            </a:r>
            <a:r>
              <a:rPr sz="3600" u="heavy" spc="-5" dirty="0">
                <a:latin typeface="Arial"/>
                <a:cs typeface="Arial"/>
              </a:rPr>
              <a:t>A1</a:t>
            </a:r>
            <a:r>
              <a:rPr sz="3600" b="1" spc="-5" dirty="0">
                <a:latin typeface="Arial"/>
                <a:cs typeface="Arial"/>
              </a:rPr>
              <a:t>,</a:t>
            </a:r>
            <a:r>
              <a:rPr sz="3600" b="1" spc="-100" dirty="0">
                <a:latin typeface="Arial"/>
                <a:cs typeface="Arial"/>
              </a:rPr>
              <a:t> </a:t>
            </a:r>
            <a:r>
              <a:rPr sz="3600" b="1" dirty="0">
                <a:latin typeface="Arial"/>
                <a:cs typeface="Arial"/>
              </a:rPr>
              <a:t>A2)</a:t>
            </a:r>
            <a:endParaRPr sz="3600">
              <a:latin typeface="Arial"/>
              <a:cs typeface="Arial"/>
            </a:endParaRPr>
          </a:p>
          <a:p>
            <a:pPr marL="12700" marR="5080">
              <a:lnSpc>
                <a:spcPct val="130300"/>
              </a:lnSpc>
            </a:pPr>
            <a:r>
              <a:rPr sz="3600" b="1" dirty="0">
                <a:solidFill>
                  <a:srgbClr val="FF0065"/>
                </a:solidFill>
                <a:latin typeface="Arial"/>
                <a:cs typeface="Arial"/>
              </a:rPr>
              <a:t>B </a:t>
            </a:r>
            <a:r>
              <a:rPr sz="3600" b="1" spc="-5" dirty="0">
                <a:solidFill>
                  <a:srgbClr val="FF0065"/>
                </a:solidFill>
                <a:latin typeface="Arial"/>
                <a:cs typeface="Arial"/>
              </a:rPr>
              <a:t>(</a:t>
            </a:r>
            <a:r>
              <a:rPr sz="3600" u="heavy" spc="-5" dirty="0">
                <a:solidFill>
                  <a:srgbClr val="FF0065"/>
                </a:solidFill>
                <a:latin typeface="Arial"/>
                <a:cs typeface="Arial"/>
              </a:rPr>
              <a:t>A1</a:t>
            </a:r>
            <a:r>
              <a:rPr sz="3600" spc="-5" dirty="0">
                <a:solidFill>
                  <a:srgbClr val="FF0065"/>
                </a:solidFill>
                <a:latin typeface="Arial"/>
                <a:cs typeface="Arial"/>
              </a:rPr>
              <a:t>, </a:t>
            </a:r>
            <a:r>
              <a:rPr sz="3600" b="1" u="heavy" dirty="0">
                <a:solidFill>
                  <a:srgbClr val="FF0065"/>
                </a:solidFill>
                <a:latin typeface="Arial"/>
                <a:cs typeface="Arial"/>
              </a:rPr>
              <a:t>A1</a:t>
            </a:r>
            <a:r>
              <a:rPr sz="3600" b="1" dirty="0">
                <a:solidFill>
                  <a:srgbClr val="FF0065"/>
                </a:solidFill>
                <a:latin typeface="Arial"/>
                <a:cs typeface="Arial"/>
              </a:rPr>
              <a:t>) X </a:t>
            </a:r>
            <a:r>
              <a:rPr sz="3600" b="1" spc="-5" dirty="0">
                <a:solidFill>
                  <a:srgbClr val="FF0065"/>
                </a:solidFill>
                <a:latin typeface="Arial"/>
                <a:cs typeface="Arial"/>
              </a:rPr>
              <a:t>Mismo</a:t>
            </a:r>
            <a:r>
              <a:rPr sz="3600" b="1" spc="-95" dirty="0">
                <a:solidFill>
                  <a:srgbClr val="FF0065"/>
                </a:solidFill>
                <a:latin typeface="Arial"/>
                <a:cs typeface="Arial"/>
              </a:rPr>
              <a:t> </a:t>
            </a:r>
            <a:r>
              <a:rPr sz="3600" b="1" dirty="0">
                <a:solidFill>
                  <a:srgbClr val="FF0065"/>
                </a:solidFill>
                <a:latin typeface="Arial"/>
                <a:cs typeface="Arial"/>
              </a:rPr>
              <a:t>nombre!  </a:t>
            </a:r>
            <a:r>
              <a:rPr sz="3600" b="1" dirty="0">
                <a:latin typeface="Arial"/>
                <a:cs typeface="Arial"/>
              </a:rPr>
              <a:t>B </a:t>
            </a:r>
            <a:r>
              <a:rPr sz="3600" b="1" spc="-5" dirty="0">
                <a:latin typeface="Arial"/>
                <a:cs typeface="Arial"/>
              </a:rPr>
              <a:t>(</a:t>
            </a:r>
            <a:r>
              <a:rPr sz="3600" u="heavy" spc="-5" dirty="0">
                <a:latin typeface="Arial"/>
                <a:cs typeface="Arial"/>
              </a:rPr>
              <a:t>Es,</a:t>
            </a:r>
            <a:r>
              <a:rPr sz="3600" u="heavy" spc="-85" dirty="0">
                <a:latin typeface="Arial"/>
                <a:cs typeface="Arial"/>
              </a:rPr>
              <a:t> </a:t>
            </a:r>
            <a:r>
              <a:rPr sz="3600" u="heavy" spc="-5" dirty="0">
                <a:latin typeface="Arial"/>
                <a:cs typeface="Arial"/>
              </a:rPr>
              <a:t>Esta</a:t>
            </a:r>
            <a:r>
              <a:rPr sz="3600" b="1" spc="-5" dirty="0">
                <a:latin typeface="Arial"/>
                <a:cs typeface="Arial"/>
              </a:rPr>
              <a:t>)</a:t>
            </a:r>
            <a:endParaRPr sz="36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664586" y="2461260"/>
            <a:ext cx="269875" cy="193675"/>
          </a:xfrm>
          <a:custGeom>
            <a:avLst/>
            <a:gdLst/>
            <a:ahLst/>
            <a:cxnLst/>
            <a:rect l="l" t="t" r="r" b="b"/>
            <a:pathLst>
              <a:path w="269875" h="193675">
                <a:moveTo>
                  <a:pt x="74675" y="44195"/>
                </a:moveTo>
                <a:lnTo>
                  <a:pt x="74675" y="30479"/>
                </a:lnTo>
                <a:lnTo>
                  <a:pt x="68579" y="16763"/>
                </a:lnTo>
                <a:lnTo>
                  <a:pt x="57911" y="6095"/>
                </a:lnTo>
                <a:lnTo>
                  <a:pt x="44195" y="0"/>
                </a:lnTo>
                <a:lnTo>
                  <a:pt x="28955" y="0"/>
                </a:lnTo>
                <a:lnTo>
                  <a:pt x="16763" y="6095"/>
                </a:lnTo>
                <a:lnTo>
                  <a:pt x="6095" y="16763"/>
                </a:lnTo>
                <a:lnTo>
                  <a:pt x="0" y="30479"/>
                </a:lnTo>
                <a:lnTo>
                  <a:pt x="0" y="44195"/>
                </a:lnTo>
                <a:lnTo>
                  <a:pt x="4571" y="57911"/>
                </a:lnTo>
                <a:lnTo>
                  <a:pt x="15239" y="68579"/>
                </a:lnTo>
                <a:lnTo>
                  <a:pt x="30479" y="74675"/>
                </a:lnTo>
                <a:lnTo>
                  <a:pt x="32003" y="74675"/>
                </a:lnTo>
                <a:lnTo>
                  <a:pt x="32003" y="38099"/>
                </a:lnTo>
                <a:lnTo>
                  <a:pt x="33527" y="35051"/>
                </a:lnTo>
                <a:lnTo>
                  <a:pt x="36575" y="32003"/>
                </a:lnTo>
                <a:lnTo>
                  <a:pt x="39623" y="33527"/>
                </a:lnTo>
                <a:lnTo>
                  <a:pt x="70321" y="53993"/>
                </a:lnTo>
                <a:lnTo>
                  <a:pt x="74675" y="44195"/>
                </a:lnTo>
                <a:close/>
              </a:path>
              <a:path w="269875" h="193675">
                <a:moveTo>
                  <a:pt x="70321" y="53993"/>
                </a:moveTo>
                <a:lnTo>
                  <a:pt x="39623" y="33527"/>
                </a:lnTo>
                <a:lnTo>
                  <a:pt x="36575" y="32003"/>
                </a:lnTo>
                <a:lnTo>
                  <a:pt x="33527" y="35051"/>
                </a:lnTo>
                <a:lnTo>
                  <a:pt x="32003" y="38099"/>
                </a:lnTo>
                <a:lnTo>
                  <a:pt x="35051" y="41147"/>
                </a:lnTo>
                <a:lnTo>
                  <a:pt x="65227" y="61264"/>
                </a:lnTo>
                <a:lnTo>
                  <a:pt x="68579" y="57911"/>
                </a:lnTo>
                <a:lnTo>
                  <a:pt x="70321" y="53993"/>
                </a:lnTo>
                <a:close/>
              </a:path>
              <a:path w="269875" h="193675">
                <a:moveTo>
                  <a:pt x="65227" y="61264"/>
                </a:moveTo>
                <a:lnTo>
                  <a:pt x="35051" y="41147"/>
                </a:lnTo>
                <a:lnTo>
                  <a:pt x="32003" y="38099"/>
                </a:lnTo>
                <a:lnTo>
                  <a:pt x="32003" y="74675"/>
                </a:lnTo>
                <a:lnTo>
                  <a:pt x="44195" y="74675"/>
                </a:lnTo>
                <a:lnTo>
                  <a:pt x="57911" y="68579"/>
                </a:lnTo>
                <a:lnTo>
                  <a:pt x="65227" y="61264"/>
                </a:lnTo>
                <a:close/>
              </a:path>
              <a:path w="269875" h="193675">
                <a:moveTo>
                  <a:pt x="269747" y="192023"/>
                </a:moveTo>
                <a:lnTo>
                  <a:pt x="269747" y="188975"/>
                </a:lnTo>
                <a:lnTo>
                  <a:pt x="268223" y="185927"/>
                </a:lnTo>
                <a:lnTo>
                  <a:pt x="70321" y="53993"/>
                </a:lnTo>
                <a:lnTo>
                  <a:pt x="68579" y="57911"/>
                </a:lnTo>
                <a:lnTo>
                  <a:pt x="65227" y="61264"/>
                </a:lnTo>
                <a:lnTo>
                  <a:pt x="263651" y="193547"/>
                </a:lnTo>
                <a:lnTo>
                  <a:pt x="266699" y="193547"/>
                </a:lnTo>
                <a:lnTo>
                  <a:pt x="269747" y="19202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7377562" y="2269235"/>
            <a:ext cx="1064260" cy="762000"/>
          </a:xfrm>
          <a:custGeom>
            <a:avLst/>
            <a:gdLst/>
            <a:ahLst/>
            <a:cxnLst/>
            <a:rect l="l" t="t" r="r" b="b"/>
            <a:pathLst>
              <a:path w="1064259" h="762000">
                <a:moveTo>
                  <a:pt x="1063751" y="380999"/>
                </a:moveTo>
                <a:lnTo>
                  <a:pt x="531875" y="0"/>
                </a:lnTo>
                <a:lnTo>
                  <a:pt x="0" y="380999"/>
                </a:lnTo>
                <a:lnTo>
                  <a:pt x="531875" y="761999"/>
                </a:lnTo>
                <a:lnTo>
                  <a:pt x="1063751" y="3809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377562" y="2269235"/>
            <a:ext cx="1064260" cy="762000"/>
          </a:xfrm>
          <a:custGeom>
            <a:avLst/>
            <a:gdLst/>
            <a:ahLst/>
            <a:cxnLst/>
            <a:rect l="l" t="t" r="r" b="b"/>
            <a:pathLst>
              <a:path w="1064259" h="762000">
                <a:moveTo>
                  <a:pt x="531875" y="0"/>
                </a:moveTo>
                <a:lnTo>
                  <a:pt x="0" y="380999"/>
                </a:lnTo>
                <a:lnTo>
                  <a:pt x="531875" y="761999"/>
                </a:lnTo>
                <a:lnTo>
                  <a:pt x="1063751" y="380999"/>
                </a:lnTo>
                <a:lnTo>
                  <a:pt x="531875" y="0"/>
                </a:lnTo>
                <a:close/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7796158" y="2456686"/>
            <a:ext cx="229235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B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848230" y="2304286"/>
            <a:ext cx="347345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171831" y="2228086"/>
            <a:ext cx="473709" cy="758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8265">
              <a:lnSpc>
                <a:spcPct val="100000"/>
              </a:lnSpc>
            </a:pPr>
            <a:r>
              <a:rPr sz="2400" b="1" u="heavy" spc="-10" dirty="0">
                <a:latin typeface="Times New Roman"/>
                <a:cs typeface="Times New Roman"/>
              </a:rPr>
              <a:t>A</a:t>
            </a:r>
            <a:r>
              <a:rPr sz="2400" b="1" u="heavy" dirty="0">
                <a:latin typeface="Times New Roman"/>
                <a:cs typeface="Times New Roman"/>
              </a:rPr>
              <a:t>1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400" spc="-5" dirty="0">
                <a:latin typeface="Times New Roman"/>
                <a:cs typeface="Times New Roman"/>
              </a:rPr>
              <a:t>A2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5586862" y="2645663"/>
            <a:ext cx="347980" cy="195580"/>
          </a:xfrm>
          <a:custGeom>
            <a:avLst/>
            <a:gdLst/>
            <a:ahLst/>
            <a:cxnLst/>
            <a:rect l="l" t="t" r="r" b="b"/>
            <a:pathLst>
              <a:path w="347979" h="195580">
                <a:moveTo>
                  <a:pt x="70658" y="136882"/>
                </a:moveTo>
                <a:lnTo>
                  <a:pt x="64007" y="128015"/>
                </a:lnTo>
                <a:lnTo>
                  <a:pt x="50291" y="121919"/>
                </a:lnTo>
                <a:lnTo>
                  <a:pt x="36575" y="118871"/>
                </a:lnTo>
                <a:lnTo>
                  <a:pt x="21335" y="123443"/>
                </a:lnTo>
                <a:lnTo>
                  <a:pt x="9143" y="132587"/>
                </a:lnTo>
                <a:lnTo>
                  <a:pt x="3047" y="144779"/>
                </a:lnTo>
                <a:lnTo>
                  <a:pt x="0" y="160019"/>
                </a:lnTo>
                <a:lnTo>
                  <a:pt x="4571" y="175259"/>
                </a:lnTo>
                <a:lnTo>
                  <a:pt x="13715" y="185927"/>
                </a:lnTo>
                <a:lnTo>
                  <a:pt x="25907" y="193547"/>
                </a:lnTo>
                <a:lnTo>
                  <a:pt x="33527" y="194309"/>
                </a:lnTo>
                <a:lnTo>
                  <a:pt x="33527" y="155447"/>
                </a:lnTo>
                <a:lnTo>
                  <a:pt x="70658" y="136882"/>
                </a:lnTo>
                <a:close/>
              </a:path>
              <a:path w="347979" h="195580">
                <a:moveTo>
                  <a:pt x="74121" y="145057"/>
                </a:moveTo>
                <a:lnTo>
                  <a:pt x="73151" y="140207"/>
                </a:lnTo>
                <a:lnTo>
                  <a:pt x="70658" y="136882"/>
                </a:lnTo>
                <a:lnTo>
                  <a:pt x="33527" y="155447"/>
                </a:lnTo>
                <a:lnTo>
                  <a:pt x="35051" y="160019"/>
                </a:lnTo>
                <a:lnTo>
                  <a:pt x="36575" y="161543"/>
                </a:lnTo>
                <a:lnTo>
                  <a:pt x="41147" y="161543"/>
                </a:lnTo>
                <a:lnTo>
                  <a:pt x="74121" y="145057"/>
                </a:lnTo>
                <a:close/>
              </a:path>
              <a:path w="347979" h="195580">
                <a:moveTo>
                  <a:pt x="76199" y="155447"/>
                </a:moveTo>
                <a:lnTo>
                  <a:pt x="74121" y="145057"/>
                </a:lnTo>
                <a:lnTo>
                  <a:pt x="41147" y="161543"/>
                </a:lnTo>
                <a:lnTo>
                  <a:pt x="36575" y="161543"/>
                </a:lnTo>
                <a:lnTo>
                  <a:pt x="35051" y="160019"/>
                </a:lnTo>
                <a:lnTo>
                  <a:pt x="33527" y="155447"/>
                </a:lnTo>
                <a:lnTo>
                  <a:pt x="33527" y="194309"/>
                </a:lnTo>
                <a:lnTo>
                  <a:pt x="41147" y="195071"/>
                </a:lnTo>
                <a:lnTo>
                  <a:pt x="56387" y="192023"/>
                </a:lnTo>
                <a:lnTo>
                  <a:pt x="67055" y="182879"/>
                </a:lnTo>
                <a:lnTo>
                  <a:pt x="74675" y="169163"/>
                </a:lnTo>
                <a:lnTo>
                  <a:pt x="76199" y="155447"/>
                </a:lnTo>
                <a:close/>
              </a:path>
              <a:path w="347979" h="195580">
                <a:moveTo>
                  <a:pt x="347471" y="6095"/>
                </a:moveTo>
                <a:lnTo>
                  <a:pt x="347471" y="3047"/>
                </a:lnTo>
                <a:lnTo>
                  <a:pt x="344423" y="0"/>
                </a:lnTo>
                <a:lnTo>
                  <a:pt x="70658" y="136882"/>
                </a:lnTo>
                <a:lnTo>
                  <a:pt x="73151" y="140207"/>
                </a:lnTo>
                <a:lnTo>
                  <a:pt x="74121" y="145057"/>
                </a:lnTo>
                <a:lnTo>
                  <a:pt x="345947" y="9143"/>
                </a:lnTo>
                <a:lnTo>
                  <a:pt x="347471" y="609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912997" y="2421635"/>
            <a:ext cx="727075" cy="416559"/>
          </a:xfrm>
          <a:custGeom>
            <a:avLst/>
            <a:gdLst/>
            <a:ahLst/>
            <a:cxnLst/>
            <a:rect l="l" t="t" r="r" b="b"/>
            <a:pathLst>
              <a:path w="727075" h="416560">
                <a:moveTo>
                  <a:pt x="0" y="0"/>
                </a:moveTo>
                <a:lnTo>
                  <a:pt x="0" y="416051"/>
                </a:lnTo>
                <a:lnTo>
                  <a:pt x="726947" y="416051"/>
                </a:lnTo>
                <a:lnTo>
                  <a:pt x="726947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13" name="object 13"/>
          <p:cNvGraphicFramePr>
            <a:graphicFrameLocks noGrp="1"/>
          </p:cNvGraphicFramePr>
          <p:nvPr/>
        </p:nvGraphicFramePr>
        <p:xfrm>
          <a:off x="5908235" y="2416873"/>
          <a:ext cx="1997962" cy="121970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73963"/>
                <a:gridCol w="252984"/>
                <a:gridCol w="737615"/>
                <a:gridCol w="533400"/>
              </a:tblGrid>
              <a:tr h="228600">
                <a:tc rowSpan="2"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A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4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4">
                      <a:solidFill>
                        <a:srgbClr val="000000"/>
                      </a:solidFill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187451"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4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ts val="1639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N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4">
                      <a:solidFill>
                        <a:srgbClr val="000000"/>
                      </a:solidFill>
                      <a:prstDash val="solid"/>
                    </a:lnL>
                  </a:tcPr>
                </a:tc>
                <a:tc rowSpan="2">
                  <a:txBody>
                    <a:bodyPr/>
                    <a:lstStyle/>
                    <a:p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193547">
                <a:tc rowSpan="2">
                  <a:txBody>
                    <a:bodyPr/>
                    <a:lstStyle/>
                    <a:p>
                      <a:pPr marL="245110">
                        <a:lnSpc>
                          <a:spcPts val="2580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N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9524">
                      <a:solidFill>
                        <a:srgbClr val="000000"/>
                      </a:solidFill>
                      <a:prstDash val="solid"/>
                    </a:lnR>
                    <a:lnT w="9524">
                      <a:solidFill>
                        <a:srgbClr val="000000"/>
                      </a:solidFill>
                      <a:prstDash val="solid"/>
                    </a:lnT>
                  </a:tcPr>
                </a:tc>
                <a:tc rowSpan="2" gridSpan="2"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1800"/>
                        </a:spcBef>
                      </a:pPr>
                      <a:r>
                        <a:rPr sz="2400" b="1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Esta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4">
                      <a:solidFill>
                        <a:srgbClr val="000000"/>
                      </a:solidFill>
                      <a:prstDash val="solid"/>
                    </a:lnL>
                    <a:lnB w="9524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45719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9524">
                      <a:solidFill>
                        <a:srgbClr val="000000"/>
                      </a:solidFill>
                      <a:prstDash val="solid"/>
                    </a:lnR>
                    <a:lnT w="9524">
                      <a:solidFill>
                        <a:srgbClr val="000000"/>
                      </a:solidFill>
                      <a:prstDash val="solid"/>
                    </a:lnT>
                  </a:tcPr>
                </a:tc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4">
                      <a:solidFill>
                        <a:srgbClr val="000000"/>
                      </a:solidFill>
                      <a:prstDash val="solid"/>
                    </a:lnL>
                    <a:lnB w="9524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9524">
                      <a:solidFill>
                        <a:srgbClr val="000000"/>
                      </a:solidFill>
                      <a:prstDash val="solid"/>
                    </a:lnR>
                    <a:lnB w="9524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5" name="object 15"/>
          <p:cNvSpPr txBox="1">
            <a:spLocks noGrp="1"/>
          </p:cNvSpPr>
          <p:nvPr>
            <p:ph type="ftr" sz="quarter" idx="5"/>
          </p:nvPr>
        </p:nvSpPr>
        <p:spPr>
          <a:xfrm>
            <a:off x="2984500" y="6601751"/>
            <a:ext cx="6360295" cy="1923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520"/>
              </a:lnSpc>
            </a:pPr>
            <a:r>
              <a:rPr lang="es-UY" spc="-5" dirty="0" err="1" smtClean="0"/>
              <a:t>Prof.N.Piazza</a:t>
            </a:r>
            <a:r>
              <a:rPr lang="es-UY" spc="-5" dirty="0" smtClean="0"/>
              <a:t> (tomado de aportes del Prof. L. </a:t>
            </a:r>
            <a:r>
              <a:rPr lang="es-UY" spc="-5" dirty="0" err="1" smtClean="0"/>
              <a:t>Carámbula</a:t>
            </a:r>
            <a:endParaRPr spc="-5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844674" y="4581144"/>
            <a:ext cx="1371600" cy="609600"/>
          </a:xfrm>
          <a:custGeom>
            <a:avLst/>
            <a:gdLst/>
            <a:ahLst/>
            <a:cxnLst/>
            <a:rect l="l" t="t" r="r" b="b"/>
            <a:pathLst>
              <a:path w="1371600" h="609600">
                <a:moveTo>
                  <a:pt x="1371599" y="304799"/>
                </a:moveTo>
                <a:lnTo>
                  <a:pt x="685799" y="0"/>
                </a:lnTo>
                <a:lnTo>
                  <a:pt x="0" y="304799"/>
                </a:lnTo>
                <a:lnTo>
                  <a:pt x="685799" y="609599"/>
                </a:lnTo>
                <a:lnTo>
                  <a:pt x="1371599" y="3047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719706" y="4526279"/>
            <a:ext cx="1621790" cy="721360"/>
          </a:xfrm>
          <a:custGeom>
            <a:avLst/>
            <a:gdLst/>
            <a:ahLst/>
            <a:cxnLst/>
            <a:rect l="l" t="t" r="r" b="b"/>
            <a:pathLst>
              <a:path w="1621789" h="721360">
                <a:moveTo>
                  <a:pt x="1621535" y="359663"/>
                </a:moveTo>
                <a:lnTo>
                  <a:pt x="810767" y="0"/>
                </a:lnTo>
                <a:lnTo>
                  <a:pt x="0" y="359663"/>
                </a:lnTo>
                <a:lnTo>
                  <a:pt x="82295" y="396325"/>
                </a:lnTo>
                <a:lnTo>
                  <a:pt x="82295" y="359663"/>
                </a:lnTo>
                <a:lnTo>
                  <a:pt x="810767" y="36575"/>
                </a:lnTo>
                <a:lnTo>
                  <a:pt x="1537715" y="359663"/>
                </a:lnTo>
                <a:lnTo>
                  <a:pt x="1537715" y="397004"/>
                </a:lnTo>
                <a:lnTo>
                  <a:pt x="1621535" y="359663"/>
                </a:lnTo>
                <a:close/>
              </a:path>
              <a:path w="1621789" h="721360">
                <a:moveTo>
                  <a:pt x="1537715" y="397004"/>
                </a:moveTo>
                <a:lnTo>
                  <a:pt x="1537715" y="359663"/>
                </a:lnTo>
                <a:lnTo>
                  <a:pt x="810767" y="682751"/>
                </a:lnTo>
                <a:lnTo>
                  <a:pt x="82295" y="359663"/>
                </a:lnTo>
                <a:lnTo>
                  <a:pt x="82295" y="396325"/>
                </a:lnTo>
                <a:lnTo>
                  <a:pt x="810767" y="720851"/>
                </a:lnTo>
                <a:lnTo>
                  <a:pt x="1537715" y="397004"/>
                </a:lnTo>
                <a:close/>
              </a:path>
              <a:path w="1621789" h="721360">
                <a:moveTo>
                  <a:pt x="1453895" y="359663"/>
                </a:moveTo>
                <a:lnTo>
                  <a:pt x="810767" y="73151"/>
                </a:lnTo>
                <a:lnTo>
                  <a:pt x="166115" y="359663"/>
                </a:lnTo>
                <a:lnTo>
                  <a:pt x="249935" y="396917"/>
                </a:lnTo>
                <a:lnTo>
                  <a:pt x="249935" y="359663"/>
                </a:lnTo>
                <a:lnTo>
                  <a:pt x="810767" y="111251"/>
                </a:lnTo>
                <a:lnTo>
                  <a:pt x="1371599" y="359663"/>
                </a:lnTo>
                <a:lnTo>
                  <a:pt x="1371599" y="396326"/>
                </a:lnTo>
                <a:lnTo>
                  <a:pt x="1453895" y="359663"/>
                </a:lnTo>
                <a:close/>
              </a:path>
              <a:path w="1621789" h="721360">
                <a:moveTo>
                  <a:pt x="1371599" y="396326"/>
                </a:moveTo>
                <a:lnTo>
                  <a:pt x="1371599" y="359663"/>
                </a:lnTo>
                <a:lnTo>
                  <a:pt x="810767" y="609599"/>
                </a:lnTo>
                <a:lnTo>
                  <a:pt x="249935" y="359663"/>
                </a:lnTo>
                <a:lnTo>
                  <a:pt x="249935" y="396917"/>
                </a:lnTo>
                <a:lnTo>
                  <a:pt x="810767" y="646175"/>
                </a:lnTo>
                <a:lnTo>
                  <a:pt x="1371599" y="39632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254127" y="4693918"/>
            <a:ext cx="550545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spc="-10" dirty="0">
                <a:latin typeface="Times New Roman"/>
                <a:cs typeface="Times New Roman"/>
              </a:rPr>
              <a:t>A</a:t>
            </a:r>
            <a:r>
              <a:rPr sz="2400" dirty="0">
                <a:latin typeface="Times New Roman"/>
                <a:cs typeface="Times New Roman"/>
              </a:rPr>
              <a:t>-B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47700">
              <a:lnSpc>
                <a:spcPct val="100000"/>
              </a:lnSpc>
            </a:pPr>
            <a:r>
              <a:rPr dirty="0"/>
              <a:t>Pasaje a</a:t>
            </a:r>
            <a:r>
              <a:rPr spc="-85" dirty="0"/>
              <a:t> </a:t>
            </a:r>
            <a:r>
              <a:rPr spc="-5" dirty="0"/>
              <a:t>Tablas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157612" y="1980183"/>
            <a:ext cx="6804025" cy="98551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06705" indent="-294005">
              <a:lnSpc>
                <a:spcPct val="100000"/>
              </a:lnSpc>
              <a:buFont typeface="Arial"/>
              <a:buChar char="•"/>
              <a:tabLst>
                <a:tab pos="307340" algn="l"/>
              </a:tabLst>
            </a:pPr>
            <a:r>
              <a:rPr sz="3200" b="1" spc="-5" dirty="0">
                <a:latin typeface="Arial"/>
                <a:cs typeface="Arial"/>
              </a:rPr>
              <a:t>Entidad</a:t>
            </a:r>
            <a:r>
              <a:rPr sz="3200" b="1" spc="-85" dirty="0">
                <a:latin typeface="Arial"/>
                <a:cs typeface="Arial"/>
              </a:rPr>
              <a:t> </a:t>
            </a:r>
            <a:r>
              <a:rPr sz="3200" b="1" spc="-5" dirty="0">
                <a:latin typeface="Arial"/>
                <a:cs typeface="Arial"/>
              </a:rPr>
              <a:t>Débil</a:t>
            </a:r>
            <a:endParaRPr sz="3200">
              <a:latin typeface="Arial"/>
              <a:cs typeface="Arial"/>
            </a:endParaRPr>
          </a:p>
          <a:p>
            <a:pPr marL="497205">
              <a:lnSpc>
                <a:spcPct val="100000"/>
              </a:lnSpc>
              <a:spcBef>
                <a:spcPts val="555"/>
              </a:spcBef>
              <a:tabLst>
                <a:tab pos="1429385" algn="l"/>
                <a:tab pos="3110230" algn="l"/>
                <a:tab pos="4258310" algn="l"/>
                <a:tab pos="4969510" algn="l"/>
              </a:tabLst>
            </a:pPr>
            <a:r>
              <a:rPr sz="2800" dirty="0">
                <a:latin typeface="Arial"/>
                <a:cs typeface="Arial"/>
              </a:rPr>
              <a:t>–</a:t>
            </a:r>
            <a:r>
              <a:rPr sz="2800" b="1" dirty="0">
                <a:latin typeface="Arial"/>
                <a:cs typeface="Arial"/>
              </a:rPr>
              <a:t>La	</a:t>
            </a:r>
            <a:r>
              <a:rPr sz="2800" b="1" spc="-5" dirty="0">
                <a:latin typeface="Arial"/>
                <a:cs typeface="Arial"/>
              </a:rPr>
              <a:t>relación	débil	se	representa</a:t>
            </a:r>
            <a:endParaRPr sz="28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251890" y="2538474"/>
            <a:ext cx="1050925" cy="4362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742315" algn="l"/>
              </a:tabLst>
            </a:pPr>
            <a:r>
              <a:rPr sz="2800" b="1" spc="-5" dirty="0">
                <a:latin typeface="Arial"/>
                <a:cs typeface="Arial"/>
              </a:rPr>
              <a:t>en	</a:t>
            </a:r>
            <a:r>
              <a:rPr sz="2800" b="1" spc="-15" dirty="0">
                <a:latin typeface="Arial"/>
                <a:cs typeface="Arial"/>
              </a:rPr>
              <a:t>l</a:t>
            </a:r>
            <a:r>
              <a:rPr sz="2800" b="1" spc="-5" dirty="0">
                <a:latin typeface="Arial"/>
                <a:cs typeface="Arial"/>
              </a:rPr>
              <a:t>a</a:t>
            </a:r>
            <a:endParaRPr sz="28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955951" y="3478782"/>
            <a:ext cx="1349375" cy="4362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b="1" spc="-5" dirty="0">
                <a:latin typeface="Arial"/>
                <a:cs typeface="Arial"/>
              </a:rPr>
              <a:t>atri</a:t>
            </a:r>
            <a:r>
              <a:rPr sz="2800" b="1" spc="-15" dirty="0">
                <a:latin typeface="Arial"/>
                <a:cs typeface="Arial"/>
              </a:rPr>
              <a:t>bu</a:t>
            </a:r>
            <a:r>
              <a:rPr sz="2800" b="1" spc="-5" dirty="0">
                <a:latin typeface="Arial"/>
                <a:cs typeface="Arial"/>
              </a:rPr>
              <a:t>to</a:t>
            </a:r>
            <a:endParaRPr sz="28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642248" y="2965194"/>
            <a:ext cx="5923280" cy="13760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13360">
              <a:lnSpc>
                <a:spcPct val="100000"/>
              </a:lnSpc>
            </a:pPr>
            <a:r>
              <a:rPr sz="2800" b="1" spc="-5" dirty="0">
                <a:latin typeface="Arial"/>
                <a:cs typeface="Arial"/>
              </a:rPr>
              <a:t>entidad</a:t>
            </a:r>
            <a:r>
              <a:rPr sz="2800" b="1" spc="-55" dirty="0">
                <a:latin typeface="Arial"/>
                <a:cs typeface="Arial"/>
              </a:rPr>
              <a:t> </a:t>
            </a:r>
            <a:r>
              <a:rPr sz="2800" b="1" spc="-5" dirty="0">
                <a:latin typeface="Arial"/>
                <a:cs typeface="Arial"/>
              </a:rPr>
              <a:t>débil.</a:t>
            </a:r>
            <a:endParaRPr sz="2800">
              <a:latin typeface="Arial"/>
              <a:cs typeface="Arial"/>
            </a:endParaRPr>
          </a:p>
          <a:p>
            <a:pPr marL="213360" marR="5080" indent="-201295">
              <a:lnSpc>
                <a:spcPct val="100000"/>
              </a:lnSpc>
              <a:spcBef>
                <a:spcPts val="685"/>
              </a:spcBef>
              <a:tabLst>
                <a:tab pos="1056005" algn="l"/>
                <a:tab pos="2750820" algn="l"/>
                <a:tab pos="4009390" algn="l"/>
                <a:tab pos="5601970" algn="l"/>
              </a:tabLst>
            </a:pPr>
            <a:r>
              <a:rPr sz="2800" spc="20" dirty="0">
                <a:latin typeface="Arial"/>
                <a:cs typeface="Arial"/>
              </a:rPr>
              <a:t>–</a:t>
            </a:r>
            <a:r>
              <a:rPr sz="2800" b="1" spc="-15" dirty="0">
                <a:latin typeface="Arial"/>
                <a:cs typeface="Arial"/>
              </a:rPr>
              <a:t>L</a:t>
            </a:r>
            <a:r>
              <a:rPr sz="2800" b="1" spc="-5" dirty="0">
                <a:latin typeface="Arial"/>
                <a:cs typeface="Arial"/>
              </a:rPr>
              <a:t>a</a:t>
            </a:r>
            <a:r>
              <a:rPr sz="2800" b="1" dirty="0">
                <a:latin typeface="Arial"/>
                <a:cs typeface="Arial"/>
              </a:rPr>
              <a:t>	</a:t>
            </a:r>
            <a:r>
              <a:rPr sz="2800" b="1" spc="-5" dirty="0">
                <a:latin typeface="Arial"/>
                <a:cs typeface="Arial"/>
              </a:rPr>
              <a:t>e</a:t>
            </a:r>
            <a:r>
              <a:rPr sz="2800" b="1" spc="-15" dirty="0">
                <a:latin typeface="Arial"/>
                <a:cs typeface="Arial"/>
              </a:rPr>
              <a:t>n</a:t>
            </a:r>
            <a:r>
              <a:rPr sz="2800" b="1" spc="-5" dirty="0">
                <a:latin typeface="Arial"/>
                <a:cs typeface="Arial"/>
              </a:rPr>
              <a:t>t</a:t>
            </a:r>
            <a:r>
              <a:rPr sz="2800" b="1" spc="0" dirty="0">
                <a:latin typeface="Arial"/>
                <a:cs typeface="Arial"/>
              </a:rPr>
              <a:t>i</a:t>
            </a:r>
            <a:r>
              <a:rPr sz="2800" b="1" spc="-15" dirty="0">
                <a:latin typeface="Arial"/>
                <a:cs typeface="Arial"/>
              </a:rPr>
              <a:t>d</a:t>
            </a:r>
            <a:r>
              <a:rPr sz="2800" b="1" spc="5" dirty="0">
                <a:latin typeface="Arial"/>
                <a:cs typeface="Arial"/>
              </a:rPr>
              <a:t>a</a:t>
            </a:r>
            <a:r>
              <a:rPr sz="2800" b="1" spc="-5" dirty="0">
                <a:latin typeface="Arial"/>
                <a:cs typeface="Arial"/>
              </a:rPr>
              <a:t>d</a:t>
            </a:r>
            <a:r>
              <a:rPr sz="2800" b="1" dirty="0">
                <a:latin typeface="Arial"/>
                <a:cs typeface="Arial"/>
              </a:rPr>
              <a:t>	</a:t>
            </a:r>
            <a:r>
              <a:rPr sz="2800" b="1" spc="-10" dirty="0">
                <a:latin typeface="Arial"/>
                <a:cs typeface="Arial"/>
              </a:rPr>
              <a:t>d</a:t>
            </a:r>
            <a:r>
              <a:rPr sz="2800" b="1" spc="5" dirty="0">
                <a:latin typeface="Arial"/>
                <a:cs typeface="Arial"/>
              </a:rPr>
              <a:t>é</a:t>
            </a:r>
            <a:r>
              <a:rPr sz="2800" b="1" spc="-15" dirty="0">
                <a:latin typeface="Arial"/>
                <a:cs typeface="Arial"/>
              </a:rPr>
              <a:t>b</a:t>
            </a:r>
            <a:r>
              <a:rPr sz="2800" b="1" spc="-5" dirty="0">
                <a:latin typeface="Arial"/>
                <a:cs typeface="Arial"/>
              </a:rPr>
              <a:t>il</a:t>
            </a:r>
            <a:r>
              <a:rPr sz="2800" b="1" dirty="0">
                <a:latin typeface="Arial"/>
                <a:cs typeface="Arial"/>
              </a:rPr>
              <a:t>	</a:t>
            </a:r>
            <a:r>
              <a:rPr sz="2800" b="1" spc="-15" dirty="0">
                <a:latin typeface="Arial"/>
                <a:cs typeface="Arial"/>
              </a:rPr>
              <a:t>h</a:t>
            </a:r>
            <a:r>
              <a:rPr sz="2800" b="1" spc="-5" dirty="0">
                <a:latin typeface="Arial"/>
                <a:cs typeface="Arial"/>
              </a:rPr>
              <a:t>ere</a:t>
            </a:r>
            <a:r>
              <a:rPr sz="2800" b="1" spc="-15" dirty="0">
                <a:latin typeface="Arial"/>
                <a:cs typeface="Arial"/>
              </a:rPr>
              <a:t>d</a:t>
            </a:r>
            <a:r>
              <a:rPr sz="2800" b="1" spc="-5" dirty="0">
                <a:latin typeface="Arial"/>
                <a:cs typeface="Arial"/>
              </a:rPr>
              <a:t>a</a:t>
            </a:r>
            <a:r>
              <a:rPr sz="2800" b="1" dirty="0">
                <a:latin typeface="Arial"/>
                <a:cs typeface="Arial"/>
              </a:rPr>
              <a:t>	</a:t>
            </a:r>
            <a:r>
              <a:rPr sz="2800" b="1" spc="-5" dirty="0">
                <a:latin typeface="Arial"/>
                <a:cs typeface="Arial"/>
              </a:rPr>
              <a:t>el  determinante </a:t>
            </a:r>
            <a:r>
              <a:rPr sz="2800" b="1" spc="-10" dirty="0">
                <a:latin typeface="Arial"/>
                <a:cs typeface="Arial"/>
              </a:rPr>
              <a:t>de </a:t>
            </a:r>
            <a:r>
              <a:rPr sz="2800" b="1" spc="-5" dirty="0">
                <a:latin typeface="Arial"/>
                <a:cs typeface="Arial"/>
              </a:rPr>
              <a:t>la entidad</a:t>
            </a:r>
            <a:r>
              <a:rPr sz="2800" b="1" spc="15" dirty="0">
                <a:latin typeface="Arial"/>
                <a:cs typeface="Arial"/>
              </a:rPr>
              <a:t> </a:t>
            </a:r>
            <a:r>
              <a:rPr sz="2800" b="1" spc="-5" dirty="0">
                <a:latin typeface="Arial"/>
                <a:cs typeface="Arial"/>
              </a:rPr>
              <a:t>fuerte.</a:t>
            </a:r>
            <a:endParaRPr sz="28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281816" y="5531609"/>
            <a:ext cx="2268855" cy="86486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5" dirty="0">
                <a:latin typeface="Times New Roman"/>
                <a:cs typeface="Times New Roman"/>
              </a:rPr>
              <a:t>A </a:t>
            </a:r>
            <a:r>
              <a:rPr sz="2800" dirty="0">
                <a:latin typeface="Times New Roman"/>
                <a:cs typeface="Times New Roman"/>
              </a:rPr>
              <a:t>(</a:t>
            </a:r>
            <a:r>
              <a:rPr sz="2800" b="1" u="heavy" dirty="0">
                <a:latin typeface="Times New Roman"/>
                <a:cs typeface="Times New Roman"/>
              </a:rPr>
              <a:t>A1</a:t>
            </a:r>
            <a:r>
              <a:rPr sz="2800" dirty="0">
                <a:latin typeface="Times New Roman"/>
                <a:cs typeface="Times New Roman"/>
              </a:rPr>
              <a:t>, A2,</a:t>
            </a:r>
            <a:r>
              <a:rPr sz="2800" spc="-9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A3)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800" spc="-5" dirty="0">
                <a:latin typeface="Times New Roman"/>
                <a:cs typeface="Times New Roman"/>
              </a:rPr>
              <a:t>B (</a:t>
            </a:r>
            <a:r>
              <a:rPr sz="2800" b="1" u="heavy" spc="-5" dirty="0">
                <a:latin typeface="Times New Roman"/>
                <a:cs typeface="Times New Roman"/>
              </a:rPr>
              <a:t>A1, </a:t>
            </a:r>
            <a:r>
              <a:rPr sz="2800" b="1" u="heavy" dirty="0">
                <a:latin typeface="Times New Roman"/>
                <a:cs typeface="Times New Roman"/>
              </a:rPr>
              <a:t>B1</a:t>
            </a:r>
            <a:r>
              <a:rPr sz="2800" dirty="0">
                <a:latin typeface="Times New Roman"/>
                <a:cs typeface="Times New Roman"/>
              </a:rPr>
              <a:t>,</a:t>
            </a:r>
            <a:r>
              <a:rPr sz="2800" spc="-8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B2)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285618" y="4463794"/>
            <a:ext cx="245745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N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796674" y="4504944"/>
            <a:ext cx="1676400" cy="609600"/>
          </a:xfrm>
          <a:custGeom>
            <a:avLst/>
            <a:gdLst/>
            <a:ahLst/>
            <a:cxnLst/>
            <a:rect l="l" t="t" r="r" b="b"/>
            <a:pathLst>
              <a:path w="1676400" h="609600">
                <a:moveTo>
                  <a:pt x="0" y="0"/>
                </a:moveTo>
                <a:lnTo>
                  <a:pt x="0" y="609599"/>
                </a:lnTo>
                <a:lnTo>
                  <a:pt x="1676399" y="609599"/>
                </a:lnTo>
                <a:lnTo>
                  <a:pt x="167639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910974" y="5109971"/>
            <a:ext cx="347980" cy="500380"/>
          </a:xfrm>
          <a:custGeom>
            <a:avLst/>
            <a:gdLst/>
            <a:ahLst/>
            <a:cxnLst/>
            <a:rect l="l" t="t" r="r" b="b"/>
            <a:pathLst>
              <a:path w="347980" h="500379">
                <a:moveTo>
                  <a:pt x="53932" y="428116"/>
                </a:moveTo>
                <a:lnTo>
                  <a:pt x="44195" y="425195"/>
                </a:lnTo>
                <a:lnTo>
                  <a:pt x="30479" y="425195"/>
                </a:lnTo>
                <a:lnTo>
                  <a:pt x="16763" y="429767"/>
                </a:lnTo>
                <a:lnTo>
                  <a:pt x="6095" y="440435"/>
                </a:lnTo>
                <a:lnTo>
                  <a:pt x="0" y="454151"/>
                </a:lnTo>
                <a:lnTo>
                  <a:pt x="0" y="469391"/>
                </a:lnTo>
                <a:lnTo>
                  <a:pt x="6095" y="483107"/>
                </a:lnTo>
                <a:lnTo>
                  <a:pt x="16763" y="493775"/>
                </a:lnTo>
                <a:lnTo>
                  <a:pt x="30479" y="499871"/>
                </a:lnTo>
                <a:lnTo>
                  <a:pt x="33527" y="499871"/>
                </a:lnTo>
                <a:lnTo>
                  <a:pt x="33527" y="458723"/>
                </a:lnTo>
                <a:lnTo>
                  <a:pt x="53932" y="428116"/>
                </a:lnTo>
                <a:close/>
              </a:path>
              <a:path w="347980" h="500379">
                <a:moveTo>
                  <a:pt x="62483" y="432815"/>
                </a:moveTo>
                <a:lnTo>
                  <a:pt x="59435" y="429767"/>
                </a:lnTo>
                <a:lnTo>
                  <a:pt x="53932" y="428116"/>
                </a:lnTo>
                <a:lnTo>
                  <a:pt x="33527" y="458723"/>
                </a:lnTo>
                <a:lnTo>
                  <a:pt x="33527" y="463295"/>
                </a:lnTo>
                <a:lnTo>
                  <a:pt x="35051" y="466343"/>
                </a:lnTo>
                <a:lnTo>
                  <a:pt x="38099" y="466343"/>
                </a:lnTo>
                <a:lnTo>
                  <a:pt x="41147" y="464819"/>
                </a:lnTo>
                <a:lnTo>
                  <a:pt x="62483" y="432815"/>
                </a:lnTo>
                <a:close/>
              </a:path>
              <a:path w="347980" h="500379">
                <a:moveTo>
                  <a:pt x="74675" y="469391"/>
                </a:moveTo>
                <a:lnTo>
                  <a:pt x="74675" y="454151"/>
                </a:lnTo>
                <a:lnTo>
                  <a:pt x="70103" y="440435"/>
                </a:lnTo>
                <a:lnTo>
                  <a:pt x="62483" y="432815"/>
                </a:lnTo>
                <a:lnTo>
                  <a:pt x="41147" y="464819"/>
                </a:lnTo>
                <a:lnTo>
                  <a:pt x="38099" y="466343"/>
                </a:lnTo>
                <a:lnTo>
                  <a:pt x="35051" y="466343"/>
                </a:lnTo>
                <a:lnTo>
                  <a:pt x="33527" y="463295"/>
                </a:lnTo>
                <a:lnTo>
                  <a:pt x="33527" y="499871"/>
                </a:lnTo>
                <a:lnTo>
                  <a:pt x="45719" y="499871"/>
                </a:lnTo>
                <a:lnTo>
                  <a:pt x="59435" y="493775"/>
                </a:lnTo>
                <a:lnTo>
                  <a:pt x="70103" y="483107"/>
                </a:lnTo>
                <a:lnTo>
                  <a:pt x="74675" y="469391"/>
                </a:lnTo>
                <a:close/>
              </a:path>
              <a:path w="347980" h="500379">
                <a:moveTo>
                  <a:pt x="347471" y="3047"/>
                </a:moveTo>
                <a:lnTo>
                  <a:pt x="345947" y="0"/>
                </a:lnTo>
                <a:lnTo>
                  <a:pt x="341375" y="0"/>
                </a:lnTo>
                <a:lnTo>
                  <a:pt x="338327" y="1523"/>
                </a:lnTo>
                <a:lnTo>
                  <a:pt x="53932" y="428116"/>
                </a:lnTo>
                <a:lnTo>
                  <a:pt x="59435" y="429767"/>
                </a:lnTo>
                <a:lnTo>
                  <a:pt x="62483" y="432815"/>
                </a:lnTo>
                <a:lnTo>
                  <a:pt x="345947" y="7619"/>
                </a:lnTo>
                <a:lnTo>
                  <a:pt x="347471" y="304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249302" y="5109971"/>
            <a:ext cx="117475" cy="500380"/>
          </a:xfrm>
          <a:custGeom>
            <a:avLst/>
            <a:gdLst/>
            <a:ahLst/>
            <a:cxnLst/>
            <a:rect l="l" t="t" r="r" b="b"/>
            <a:pathLst>
              <a:path w="117475" h="500379">
                <a:moveTo>
                  <a:pt x="79067" y="424111"/>
                </a:moveTo>
                <a:lnTo>
                  <a:pt x="9143" y="4571"/>
                </a:lnTo>
                <a:lnTo>
                  <a:pt x="7619" y="1523"/>
                </a:lnTo>
                <a:lnTo>
                  <a:pt x="3047" y="0"/>
                </a:lnTo>
                <a:lnTo>
                  <a:pt x="0" y="1523"/>
                </a:lnTo>
                <a:lnTo>
                  <a:pt x="0" y="6095"/>
                </a:lnTo>
                <a:lnTo>
                  <a:pt x="69913" y="425576"/>
                </a:lnTo>
                <a:lnTo>
                  <a:pt x="74675" y="423671"/>
                </a:lnTo>
                <a:lnTo>
                  <a:pt x="79067" y="424111"/>
                </a:lnTo>
                <a:close/>
              </a:path>
              <a:path w="117475" h="500379">
                <a:moveTo>
                  <a:pt x="85343" y="499719"/>
                </a:moveTo>
                <a:lnTo>
                  <a:pt x="85343" y="461771"/>
                </a:lnTo>
                <a:lnTo>
                  <a:pt x="83819" y="464819"/>
                </a:lnTo>
                <a:lnTo>
                  <a:pt x="80771" y="466343"/>
                </a:lnTo>
                <a:lnTo>
                  <a:pt x="77723" y="466343"/>
                </a:lnTo>
                <a:lnTo>
                  <a:pt x="76199" y="463295"/>
                </a:lnTo>
                <a:lnTo>
                  <a:pt x="69913" y="425576"/>
                </a:lnTo>
                <a:lnTo>
                  <a:pt x="59435" y="429767"/>
                </a:lnTo>
                <a:lnTo>
                  <a:pt x="48767" y="440435"/>
                </a:lnTo>
                <a:lnTo>
                  <a:pt x="42671" y="452627"/>
                </a:lnTo>
                <a:lnTo>
                  <a:pt x="42671" y="467867"/>
                </a:lnTo>
                <a:lnTo>
                  <a:pt x="48767" y="481583"/>
                </a:lnTo>
                <a:lnTo>
                  <a:pt x="57911" y="492251"/>
                </a:lnTo>
                <a:lnTo>
                  <a:pt x="71627" y="498347"/>
                </a:lnTo>
                <a:lnTo>
                  <a:pt x="85343" y="499719"/>
                </a:lnTo>
                <a:close/>
              </a:path>
              <a:path w="117475" h="500379">
                <a:moveTo>
                  <a:pt x="85343" y="461771"/>
                </a:moveTo>
                <a:lnTo>
                  <a:pt x="79067" y="424111"/>
                </a:lnTo>
                <a:lnTo>
                  <a:pt x="74675" y="423671"/>
                </a:lnTo>
                <a:lnTo>
                  <a:pt x="69913" y="425576"/>
                </a:lnTo>
                <a:lnTo>
                  <a:pt x="76199" y="463295"/>
                </a:lnTo>
                <a:lnTo>
                  <a:pt x="77723" y="466343"/>
                </a:lnTo>
                <a:lnTo>
                  <a:pt x="80771" y="466343"/>
                </a:lnTo>
                <a:lnTo>
                  <a:pt x="83819" y="464819"/>
                </a:lnTo>
                <a:lnTo>
                  <a:pt x="85343" y="461771"/>
                </a:lnTo>
                <a:close/>
              </a:path>
              <a:path w="117475" h="500379">
                <a:moveTo>
                  <a:pt x="117347" y="470915"/>
                </a:moveTo>
                <a:lnTo>
                  <a:pt x="117347" y="455675"/>
                </a:lnTo>
                <a:lnTo>
                  <a:pt x="112775" y="441959"/>
                </a:lnTo>
                <a:lnTo>
                  <a:pt x="102107" y="431291"/>
                </a:lnTo>
                <a:lnTo>
                  <a:pt x="89915" y="425195"/>
                </a:lnTo>
                <a:lnTo>
                  <a:pt x="79067" y="424111"/>
                </a:lnTo>
                <a:lnTo>
                  <a:pt x="85343" y="461771"/>
                </a:lnTo>
                <a:lnTo>
                  <a:pt x="85343" y="499719"/>
                </a:lnTo>
                <a:lnTo>
                  <a:pt x="86867" y="499871"/>
                </a:lnTo>
                <a:lnTo>
                  <a:pt x="100583" y="493775"/>
                </a:lnTo>
                <a:lnTo>
                  <a:pt x="111251" y="484631"/>
                </a:lnTo>
                <a:lnTo>
                  <a:pt x="117347" y="47091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249302" y="5109971"/>
            <a:ext cx="728980" cy="424180"/>
          </a:xfrm>
          <a:custGeom>
            <a:avLst/>
            <a:gdLst/>
            <a:ahLst/>
            <a:cxnLst/>
            <a:rect l="l" t="t" r="r" b="b"/>
            <a:pathLst>
              <a:path w="728980" h="424179">
                <a:moveTo>
                  <a:pt x="659891" y="363219"/>
                </a:moveTo>
                <a:lnTo>
                  <a:pt x="6095" y="0"/>
                </a:lnTo>
                <a:lnTo>
                  <a:pt x="3047" y="0"/>
                </a:lnTo>
                <a:lnTo>
                  <a:pt x="0" y="3047"/>
                </a:lnTo>
                <a:lnTo>
                  <a:pt x="0" y="6095"/>
                </a:lnTo>
                <a:lnTo>
                  <a:pt x="1523" y="9143"/>
                </a:lnTo>
                <a:lnTo>
                  <a:pt x="655177" y="372284"/>
                </a:lnTo>
                <a:lnTo>
                  <a:pt x="656843" y="367283"/>
                </a:lnTo>
                <a:lnTo>
                  <a:pt x="659891" y="363219"/>
                </a:lnTo>
                <a:close/>
              </a:path>
              <a:path w="728980" h="424179">
                <a:moveTo>
                  <a:pt x="694943" y="422757"/>
                </a:moveTo>
                <a:lnTo>
                  <a:pt x="694943" y="388619"/>
                </a:lnTo>
                <a:lnTo>
                  <a:pt x="691895" y="390143"/>
                </a:lnTo>
                <a:lnTo>
                  <a:pt x="687323" y="390143"/>
                </a:lnTo>
                <a:lnTo>
                  <a:pt x="655177" y="372284"/>
                </a:lnTo>
                <a:lnTo>
                  <a:pt x="652271" y="380999"/>
                </a:lnTo>
                <a:lnTo>
                  <a:pt x="653795" y="396239"/>
                </a:lnTo>
                <a:lnTo>
                  <a:pt x="659891" y="408431"/>
                </a:lnTo>
                <a:lnTo>
                  <a:pt x="672083" y="419099"/>
                </a:lnTo>
                <a:lnTo>
                  <a:pt x="685799" y="423671"/>
                </a:lnTo>
                <a:lnTo>
                  <a:pt x="694943" y="422757"/>
                </a:lnTo>
                <a:close/>
              </a:path>
              <a:path w="728980" h="424179">
                <a:moveTo>
                  <a:pt x="694943" y="388619"/>
                </a:moveTo>
                <a:lnTo>
                  <a:pt x="694943" y="384047"/>
                </a:lnTo>
                <a:lnTo>
                  <a:pt x="691895" y="380999"/>
                </a:lnTo>
                <a:lnTo>
                  <a:pt x="659891" y="363219"/>
                </a:lnTo>
                <a:lnTo>
                  <a:pt x="656843" y="367283"/>
                </a:lnTo>
                <a:lnTo>
                  <a:pt x="655177" y="372284"/>
                </a:lnTo>
                <a:lnTo>
                  <a:pt x="687323" y="390143"/>
                </a:lnTo>
                <a:lnTo>
                  <a:pt x="691895" y="390143"/>
                </a:lnTo>
                <a:lnTo>
                  <a:pt x="694943" y="388619"/>
                </a:lnTo>
                <a:close/>
              </a:path>
              <a:path w="728980" h="424179">
                <a:moveTo>
                  <a:pt x="728471" y="390143"/>
                </a:moveTo>
                <a:lnTo>
                  <a:pt x="726947" y="374903"/>
                </a:lnTo>
                <a:lnTo>
                  <a:pt x="720851" y="362711"/>
                </a:lnTo>
                <a:lnTo>
                  <a:pt x="708659" y="352043"/>
                </a:lnTo>
                <a:lnTo>
                  <a:pt x="693419" y="347471"/>
                </a:lnTo>
                <a:lnTo>
                  <a:pt x="679703" y="348995"/>
                </a:lnTo>
                <a:lnTo>
                  <a:pt x="665987" y="355091"/>
                </a:lnTo>
                <a:lnTo>
                  <a:pt x="659891" y="363219"/>
                </a:lnTo>
                <a:lnTo>
                  <a:pt x="691895" y="380999"/>
                </a:lnTo>
                <a:lnTo>
                  <a:pt x="694943" y="384047"/>
                </a:lnTo>
                <a:lnTo>
                  <a:pt x="694943" y="422757"/>
                </a:lnTo>
                <a:lnTo>
                  <a:pt x="701039" y="422147"/>
                </a:lnTo>
                <a:lnTo>
                  <a:pt x="713231" y="416051"/>
                </a:lnTo>
                <a:lnTo>
                  <a:pt x="723899" y="403859"/>
                </a:lnTo>
                <a:lnTo>
                  <a:pt x="728471" y="39014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1614817" y="5530593"/>
            <a:ext cx="1068070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682625" algn="l"/>
              </a:tabLst>
            </a:pPr>
            <a:r>
              <a:rPr sz="2400" b="1" u="heavy" spc="-10" dirty="0">
                <a:latin typeface="Times New Roman"/>
                <a:cs typeface="Times New Roman"/>
              </a:rPr>
              <a:t>A</a:t>
            </a:r>
            <a:r>
              <a:rPr sz="2400" b="1" u="heavy" dirty="0">
                <a:latin typeface="Times New Roman"/>
                <a:cs typeface="Times New Roman"/>
              </a:rPr>
              <a:t>1</a:t>
            </a:r>
            <a:r>
              <a:rPr sz="2400" b="1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A</a:t>
            </a:r>
            <a:r>
              <a:rPr sz="2400" dirty="0">
                <a:latin typeface="Times New Roman"/>
                <a:cs typeface="Times New Roman"/>
              </a:rPr>
              <a:t>2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018420" y="5301993"/>
            <a:ext cx="397510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spc="-10" dirty="0">
                <a:latin typeface="Times New Roman"/>
                <a:cs typeface="Times New Roman"/>
              </a:rPr>
              <a:t>A</a:t>
            </a:r>
            <a:r>
              <a:rPr sz="2400" dirty="0">
                <a:latin typeface="Times New Roman"/>
                <a:cs typeface="Times New Roman"/>
              </a:rPr>
              <a:t>3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6216274" y="4885944"/>
            <a:ext cx="1371600" cy="0"/>
          </a:xfrm>
          <a:custGeom>
            <a:avLst/>
            <a:gdLst/>
            <a:ahLst/>
            <a:cxnLst/>
            <a:rect l="l" t="t" r="r" b="b"/>
            <a:pathLst>
              <a:path w="1371600">
                <a:moveTo>
                  <a:pt x="1371599" y="0"/>
                </a:moveTo>
                <a:lnTo>
                  <a:pt x="0" y="0"/>
                </a:lnTo>
              </a:path>
            </a:pathLst>
          </a:custGeom>
          <a:ln w="2857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19" name="object 19"/>
          <p:cNvGraphicFramePr>
            <a:graphicFrameLocks noGrp="1"/>
          </p:cNvGraphicFramePr>
          <p:nvPr/>
        </p:nvGraphicFramePr>
        <p:xfrm>
          <a:off x="1791911" y="4500181"/>
          <a:ext cx="3047998" cy="7467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76399"/>
                <a:gridCol w="1371599"/>
              </a:tblGrid>
              <a:tr h="380999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35"/>
                        </a:spcBef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A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4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07010">
                        <a:lnSpc>
                          <a:spcPts val="2555"/>
                        </a:lnSpc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1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4">
                      <a:solidFill>
                        <a:srgbClr val="000000"/>
                      </a:solidFill>
                      <a:prstDash val="solid"/>
                    </a:lnL>
                    <a:lnB w="28574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859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524">
                      <a:solidFill>
                        <a:srgbClr val="000000"/>
                      </a:solidFill>
                      <a:prstDash val="solid"/>
                    </a:lnL>
                    <a:lnR w="9524">
                      <a:solidFill>
                        <a:srgbClr val="000000"/>
                      </a:solidFill>
                      <a:prstDash val="solid"/>
                    </a:lnR>
                    <a:lnT w="9524">
                      <a:solidFill>
                        <a:srgbClr val="000000"/>
                      </a:solidFill>
                      <a:prstDash val="solid"/>
                    </a:lnT>
                    <a:lnB w="9524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4">
                      <a:solidFill>
                        <a:srgbClr val="000000"/>
                      </a:solidFill>
                      <a:prstDash val="solid"/>
                    </a:lnL>
                    <a:lnT w="28574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  <p:sp>
        <p:nvSpPr>
          <p:cNvPr id="20" name="object 20"/>
          <p:cNvSpPr/>
          <p:nvPr/>
        </p:nvSpPr>
        <p:spPr>
          <a:xfrm>
            <a:off x="7886577" y="5109971"/>
            <a:ext cx="347980" cy="500380"/>
          </a:xfrm>
          <a:custGeom>
            <a:avLst/>
            <a:gdLst/>
            <a:ahLst/>
            <a:cxnLst/>
            <a:rect l="l" t="t" r="r" b="b"/>
            <a:pathLst>
              <a:path w="347979" h="500379">
                <a:moveTo>
                  <a:pt x="53932" y="428116"/>
                </a:moveTo>
                <a:lnTo>
                  <a:pt x="44195" y="425195"/>
                </a:lnTo>
                <a:lnTo>
                  <a:pt x="30479" y="425195"/>
                </a:lnTo>
                <a:lnTo>
                  <a:pt x="16763" y="429767"/>
                </a:lnTo>
                <a:lnTo>
                  <a:pt x="6095" y="440435"/>
                </a:lnTo>
                <a:lnTo>
                  <a:pt x="0" y="454151"/>
                </a:lnTo>
                <a:lnTo>
                  <a:pt x="0" y="469391"/>
                </a:lnTo>
                <a:lnTo>
                  <a:pt x="6095" y="483107"/>
                </a:lnTo>
                <a:lnTo>
                  <a:pt x="16763" y="493775"/>
                </a:lnTo>
                <a:lnTo>
                  <a:pt x="30479" y="499871"/>
                </a:lnTo>
                <a:lnTo>
                  <a:pt x="33527" y="499871"/>
                </a:lnTo>
                <a:lnTo>
                  <a:pt x="33527" y="458723"/>
                </a:lnTo>
                <a:lnTo>
                  <a:pt x="53932" y="428116"/>
                </a:lnTo>
                <a:close/>
              </a:path>
              <a:path w="347979" h="500379">
                <a:moveTo>
                  <a:pt x="62483" y="432815"/>
                </a:moveTo>
                <a:lnTo>
                  <a:pt x="59435" y="429767"/>
                </a:lnTo>
                <a:lnTo>
                  <a:pt x="53932" y="428116"/>
                </a:lnTo>
                <a:lnTo>
                  <a:pt x="33527" y="458723"/>
                </a:lnTo>
                <a:lnTo>
                  <a:pt x="33527" y="463295"/>
                </a:lnTo>
                <a:lnTo>
                  <a:pt x="35051" y="466343"/>
                </a:lnTo>
                <a:lnTo>
                  <a:pt x="38099" y="466343"/>
                </a:lnTo>
                <a:lnTo>
                  <a:pt x="41147" y="464819"/>
                </a:lnTo>
                <a:lnTo>
                  <a:pt x="62483" y="432815"/>
                </a:lnTo>
                <a:close/>
              </a:path>
              <a:path w="347979" h="500379">
                <a:moveTo>
                  <a:pt x="74675" y="469391"/>
                </a:moveTo>
                <a:lnTo>
                  <a:pt x="74675" y="454151"/>
                </a:lnTo>
                <a:lnTo>
                  <a:pt x="70103" y="440435"/>
                </a:lnTo>
                <a:lnTo>
                  <a:pt x="62483" y="432815"/>
                </a:lnTo>
                <a:lnTo>
                  <a:pt x="41147" y="464819"/>
                </a:lnTo>
                <a:lnTo>
                  <a:pt x="38099" y="466343"/>
                </a:lnTo>
                <a:lnTo>
                  <a:pt x="35051" y="466343"/>
                </a:lnTo>
                <a:lnTo>
                  <a:pt x="33527" y="463295"/>
                </a:lnTo>
                <a:lnTo>
                  <a:pt x="33527" y="499871"/>
                </a:lnTo>
                <a:lnTo>
                  <a:pt x="45719" y="499871"/>
                </a:lnTo>
                <a:lnTo>
                  <a:pt x="57911" y="493775"/>
                </a:lnTo>
                <a:lnTo>
                  <a:pt x="68579" y="483107"/>
                </a:lnTo>
                <a:lnTo>
                  <a:pt x="74675" y="469391"/>
                </a:lnTo>
                <a:close/>
              </a:path>
              <a:path w="347979" h="500379">
                <a:moveTo>
                  <a:pt x="347471" y="3047"/>
                </a:moveTo>
                <a:lnTo>
                  <a:pt x="344423" y="0"/>
                </a:lnTo>
                <a:lnTo>
                  <a:pt x="341375" y="0"/>
                </a:lnTo>
                <a:lnTo>
                  <a:pt x="338327" y="1523"/>
                </a:lnTo>
                <a:lnTo>
                  <a:pt x="53932" y="428116"/>
                </a:lnTo>
                <a:lnTo>
                  <a:pt x="59435" y="429767"/>
                </a:lnTo>
                <a:lnTo>
                  <a:pt x="62483" y="432815"/>
                </a:lnTo>
                <a:lnTo>
                  <a:pt x="345947" y="7619"/>
                </a:lnTo>
                <a:lnTo>
                  <a:pt x="347471" y="304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8224905" y="5109971"/>
            <a:ext cx="117475" cy="500380"/>
          </a:xfrm>
          <a:custGeom>
            <a:avLst/>
            <a:gdLst/>
            <a:ahLst/>
            <a:cxnLst/>
            <a:rect l="l" t="t" r="r" b="b"/>
            <a:pathLst>
              <a:path w="117475" h="500379">
                <a:moveTo>
                  <a:pt x="79075" y="424160"/>
                </a:moveTo>
                <a:lnTo>
                  <a:pt x="9143" y="4571"/>
                </a:lnTo>
                <a:lnTo>
                  <a:pt x="6095" y="1523"/>
                </a:lnTo>
                <a:lnTo>
                  <a:pt x="3047" y="0"/>
                </a:lnTo>
                <a:lnTo>
                  <a:pt x="0" y="1523"/>
                </a:lnTo>
                <a:lnTo>
                  <a:pt x="0" y="6095"/>
                </a:lnTo>
                <a:lnTo>
                  <a:pt x="69913" y="425576"/>
                </a:lnTo>
                <a:lnTo>
                  <a:pt x="74675" y="423671"/>
                </a:lnTo>
                <a:lnTo>
                  <a:pt x="79075" y="424160"/>
                </a:lnTo>
                <a:close/>
              </a:path>
              <a:path w="117475" h="500379">
                <a:moveTo>
                  <a:pt x="85343" y="499719"/>
                </a:moveTo>
                <a:lnTo>
                  <a:pt x="85343" y="461771"/>
                </a:lnTo>
                <a:lnTo>
                  <a:pt x="83819" y="464819"/>
                </a:lnTo>
                <a:lnTo>
                  <a:pt x="80771" y="466343"/>
                </a:lnTo>
                <a:lnTo>
                  <a:pt x="77723" y="466343"/>
                </a:lnTo>
                <a:lnTo>
                  <a:pt x="76199" y="463295"/>
                </a:lnTo>
                <a:lnTo>
                  <a:pt x="69913" y="425576"/>
                </a:lnTo>
                <a:lnTo>
                  <a:pt x="59435" y="429767"/>
                </a:lnTo>
                <a:lnTo>
                  <a:pt x="48767" y="440435"/>
                </a:lnTo>
                <a:lnTo>
                  <a:pt x="42671" y="452627"/>
                </a:lnTo>
                <a:lnTo>
                  <a:pt x="42671" y="467867"/>
                </a:lnTo>
                <a:lnTo>
                  <a:pt x="48767" y="481583"/>
                </a:lnTo>
                <a:lnTo>
                  <a:pt x="57911" y="492251"/>
                </a:lnTo>
                <a:lnTo>
                  <a:pt x="71627" y="498347"/>
                </a:lnTo>
                <a:lnTo>
                  <a:pt x="85343" y="499719"/>
                </a:lnTo>
                <a:close/>
              </a:path>
              <a:path w="117475" h="500379">
                <a:moveTo>
                  <a:pt x="85343" y="461771"/>
                </a:moveTo>
                <a:lnTo>
                  <a:pt x="79075" y="424160"/>
                </a:lnTo>
                <a:lnTo>
                  <a:pt x="74675" y="423671"/>
                </a:lnTo>
                <a:lnTo>
                  <a:pt x="69913" y="425576"/>
                </a:lnTo>
                <a:lnTo>
                  <a:pt x="76199" y="463295"/>
                </a:lnTo>
                <a:lnTo>
                  <a:pt x="77723" y="466343"/>
                </a:lnTo>
                <a:lnTo>
                  <a:pt x="80771" y="466343"/>
                </a:lnTo>
                <a:lnTo>
                  <a:pt x="83819" y="464819"/>
                </a:lnTo>
                <a:lnTo>
                  <a:pt x="85343" y="461771"/>
                </a:lnTo>
                <a:close/>
              </a:path>
              <a:path w="117475" h="500379">
                <a:moveTo>
                  <a:pt x="117347" y="470915"/>
                </a:moveTo>
                <a:lnTo>
                  <a:pt x="117347" y="455675"/>
                </a:lnTo>
                <a:lnTo>
                  <a:pt x="112775" y="441959"/>
                </a:lnTo>
                <a:lnTo>
                  <a:pt x="102107" y="431291"/>
                </a:lnTo>
                <a:lnTo>
                  <a:pt x="88391" y="425195"/>
                </a:lnTo>
                <a:lnTo>
                  <a:pt x="79075" y="424160"/>
                </a:lnTo>
                <a:lnTo>
                  <a:pt x="85343" y="461771"/>
                </a:lnTo>
                <a:lnTo>
                  <a:pt x="85343" y="499719"/>
                </a:lnTo>
                <a:lnTo>
                  <a:pt x="86867" y="499871"/>
                </a:lnTo>
                <a:lnTo>
                  <a:pt x="100583" y="493775"/>
                </a:lnTo>
                <a:lnTo>
                  <a:pt x="111251" y="484631"/>
                </a:lnTo>
                <a:lnTo>
                  <a:pt x="117347" y="47091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7590418" y="5530593"/>
            <a:ext cx="1051560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682625" algn="l"/>
              </a:tabLst>
            </a:pPr>
            <a:r>
              <a:rPr sz="2400" b="1" spc="-10" dirty="0">
                <a:latin typeface="Times New Roman"/>
                <a:cs typeface="Times New Roman"/>
              </a:rPr>
              <a:t>B</a:t>
            </a:r>
            <a:r>
              <a:rPr sz="2400" b="1" dirty="0">
                <a:latin typeface="Times New Roman"/>
                <a:cs typeface="Times New Roman"/>
              </a:rPr>
              <a:t>1	</a:t>
            </a:r>
            <a:r>
              <a:rPr sz="2400" spc="-10" dirty="0">
                <a:latin typeface="Times New Roman"/>
                <a:cs typeface="Times New Roman"/>
              </a:rPr>
              <a:t>B</a:t>
            </a:r>
            <a:r>
              <a:rPr sz="2400" dirty="0">
                <a:latin typeface="Times New Roman"/>
                <a:cs typeface="Times New Roman"/>
              </a:rPr>
              <a:t>2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7587874" y="5876544"/>
            <a:ext cx="381000" cy="0"/>
          </a:xfrm>
          <a:custGeom>
            <a:avLst/>
            <a:gdLst/>
            <a:ahLst/>
            <a:cxnLst/>
            <a:rect l="l" t="t" r="r" b="b"/>
            <a:pathLst>
              <a:path w="381000">
                <a:moveTo>
                  <a:pt x="0" y="0"/>
                </a:moveTo>
                <a:lnTo>
                  <a:pt x="380999" y="0"/>
                </a:lnTo>
              </a:path>
            </a:pathLst>
          </a:custGeom>
          <a:ln w="57149">
            <a:solidFill>
              <a:srgbClr val="000000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7578729" y="4543044"/>
            <a:ext cx="1676400" cy="609600"/>
          </a:xfrm>
          <a:custGeom>
            <a:avLst/>
            <a:gdLst/>
            <a:ahLst/>
            <a:cxnLst/>
            <a:rect l="l" t="t" r="r" b="b"/>
            <a:pathLst>
              <a:path w="1676400" h="609600">
                <a:moveTo>
                  <a:pt x="0" y="0"/>
                </a:moveTo>
                <a:lnTo>
                  <a:pt x="0" y="609599"/>
                </a:lnTo>
                <a:lnTo>
                  <a:pt x="1676399" y="609599"/>
                </a:lnTo>
                <a:lnTo>
                  <a:pt x="167639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7543800" y="4492751"/>
            <a:ext cx="0" cy="710565"/>
          </a:xfrm>
          <a:custGeom>
            <a:avLst/>
            <a:gdLst/>
            <a:ahLst/>
            <a:cxnLst/>
            <a:rect l="l" t="t" r="r" b="b"/>
            <a:pathLst>
              <a:path h="710564">
                <a:moveTo>
                  <a:pt x="0" y="0"/>
                </a:moveTo>
                <a:lnTo>
                  <a:pt x="0" y="710183"/>
                </a:lnTo>
              </a:path>
            </a:pathLst>
          </a:custGeom>
          <a:ln w="3301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7560309" y="4509515"/>
            <a:ext cx="1711960" cy="0"/>
          </a:xfrm>
          <a:custGeom>
            <a:avLst/>
            <a:gdLst/>
            <a:ahLst/>
            <a:cxnLst/>
            <a:rect l="l" t="t" r="r" b="b"/>
            <a:pathLst>
              <a:path w="1711959">
                <a:moveTo>
                  <a:pt x="0" y="0"/>
                </a:moveTo>
                <a:lnTo>
                  <a:pt x="1711960" y="0"/>
                </a:lnTo>
              </a:path>
            </a:pathLst>
          </a:custGeom>
          <a:ln w="3352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9288780" y="4492751"/>
            <a:ext cx="0" cy="710565"/>
          </a:xfrm>
          <a:custGeom>
            <a:avLst/>
            <a:gdLst/>
            <a:ahLst/>
            <a:cxnLst/>
            <a:rect l="l" t="t" r="r" b="b"/>
            <a:pathLst>
              <a:path h="710564">
                <a:moveTo>
                  <a:pt x="0" y="0"/>
                </a:moveTo>
                <a:lnTo>
                  <a:pt x="0" y="710183"/>
                </a:lnTo>
              </a:path>
            </a:pathLst>
          </a:custGeom>
          <a:ln w="3301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7560441" y="5186171"/>
            <a:ext cx="1711960" cy="0"/>
          </a:xfrm>
          <a:custGeom>
            <a:avLst/>
            <a:gdLst/>
            <a:ahLst/>
            <a:cxnLst/>
            <a:rect l="l" t="t" r="r" b="b"/>
            <a:pathLst>
              <a:path w="1711959">
                <a:moveTo>
                  <a:pt x="0" y="0"/>
                </a:moveTo>
                <a:lnTo>
                  <a:pt x="1711451" y="0"/>
                </a:lnTo>
              </a:path>
            </a:pathLst>
          </a:custGeom>
          <a:ln w="3352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7612380" y="4559807"/>
            <a:ext cx="0" cy="576580"/>
          </a:xfrm>
          <a:custGeom>
            <a:avLst/>
            <a:gdLst/>
            <a:ahLst/>
            <a:cxnLst/>
            <a:rect l="l" t="t" r="r" b="b"/>
            <a:pathLst>
              <a:path h="576579">
                <a:moveTo>
                  <a:pt x="0" y="0"/>
                </a:moveTo>
                <a:lnTo>
                  <a:pt x="0" y="576071"/>
                </a:lnTo>
              </a:path>
            </a:pathLst>
          </a:custGeom>
          <a:ln w="3302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7628890" y="4576571"/>
            <a:ext cx="1574800" cy="0"/>
          </a:xfrm>
          <a:custGeom>
            <a:avLst/>
            <a:gdLst/>
            <a:ahLst/>
            <a:cxnLst/>
            <a:rect l="l" t="t" r="r" b="b"/>
            <a:pathLst>
              <a:path w="1574800">
                <a:moveTo>
                  <a:pt x="0" y="0"/>
                </a:moveTo>
                <a:lnTo>
                  <a:pt x="1574800" y="0"/>
                </a:lnTo>
              </a:path>
            </a:pathLst>
          </a:custGeom>
          <a:ln w="3352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9220200" y="4559807"/>
            <a:ext cx="0" cy="576580"/>
          </a:xfrm>
          <a:custGeom>
            <a:avLst/>
            <a:gdLst/>
            <a:ahLst/>
            <a:cxnLst/>
            <a:rect l="l" t="t" r="r" b="b"/>
            <a:pathLst>
              <a:path h="576579">
                <a:moveTo>
                  <a:pt x="0" y="0"/>
                </a:moveTo>
                <a:lnTo>
                  <a:pt x="0" y="576071"/>
                </a:lnTo>
              </a:path>
            </a:pathLst>
          </a:custGeom>
          <a:ln w="3301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7629021" y="5119115"/>
            <a:ext cx="1574800" cy="0"/>
          </a:xfrm>
          <a:custGeom>
            <a:avLst/>
            <a:gdLst/>
            <a:ahLst/>
            <a:cxnLst/>
            <a:rect l="l" t="t" r="r" b="b"/>
            <a:pathLst>
              <a:path w="1574800">
                <a:moveTo>
                  <a:pt x="0" y="0"/>
                </a:moveTo>
                <a:lnTo>
                  <a:pt x="1574291" y="0"/>
                </a:lnTo>
              </a:path>
            </a:pathLst>
          </a:custGeom>
          <a:ln w="3352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 txBox="1"/>
          <p:nvPr/>
        </p:nvSpPr>
        <p:spPr>
          <a:xfrm>
            <a:off x="8302126" y="4654294"/>
            <a:ext cx="229235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B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5" name="object 35"/>
          <p:cNvSpPr txBox="1">
            <a:spLocks noGrp="1"/>
          </p:cNvSpPr>
          <p:nvPr>
            <p:ph type="ftr" sz="quarter" idx="5"/>
          </p:nvPr>
        </p:nvSpPr>
        <p:spPr>
          <a:xfrm>
            <a:off x="2755900" y="6601751"/>
            <a:ext cx="6588895" cy="1923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520"/>
              </a:lnSpc>
            </a:pPr>
            <a:r>
              <a:rPr lang="es-UY" spc="-5" dirty="0" err="1" smtClean="0"/>
              <a:t>Prof.N.Piazza</a:t>
            </a:r>
            <a:r>
              <a:rPr lang="es-UY" spc="-5" dirty="0" smtClean="0"/>
              <a:t> (tomado de aportes del Prof. L. </a:t>
            </a:r>
            <a:r>
              <a:rPr lang="es-UY" spc="-5" dirty="0" err="1" smtClean="0"/>
              <a:t>Carámbula</a:t>
            </a:r>
            <a:endParaRPr spc="-5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47700">
              <a:lnSpc>
                <a:spcPct val="100000"/>
              </a:lnSpc>
            </a:pPr>
            <a:r>
              <a:rPr dirty="0"/>
              <a:t>Pasaje a</a:t>
            </a:r>
            <a:r>
              <a:rPr spc="-85" dirty="0"/>
              <a:t> </a:t>
            </a:r>
            <a:r>
              <a:rPr spc="-5" dirty="0"/>
              <a:t>Tablas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57612" y="1980183"/>
            <a:ext cx="7634605" cy="14122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06705" indent="-294005">
              <a:lnSpc>
                <a:spcPct val="100000"/>
              </a:lnSpc>
              <a:buFont typeface="Arial"/>
              <a:buChar char="•"/>
              <a:tabLst>
                <a:tab pos="307340" algn="l"/>
              </a:tabLst>
            </a:pPr>
            <a:r>
              <a:rPr sz="3200" b="1" spc="-5" dirty="0">
                <a:latin typeface="Arial"/>
                <a:cs typeface="Arial"/>
              </a:rPr>
              <a:t>Entidad</a:t>
            </a:r>
            <a:r>
              <a:rPr sz="3200" b="1" spc="-85" dirty="0">
                <a:latin typeface="Arial"/>
                <a:cs typeface="Arial"/>
              </a:rPr>
              <a:t> </a:t>
            </a:r>
            <a:r>
              <a:rPr sz="3200" b="1" spc="-5" dirty="0">
                <a:latin typeface="Arial"/>
                <a:cs typeface="Arial"/>
              </a:rPr>
              <a:t>Débil</a:t>
            </a:r>
            <a:endParaRPr sz="3200">
              <a:latin typeface="Arial"/>
              <a:cs typeface="Arial"/>
            </a:endParaRPr>
          </a:p>
          <a:p>
            <a:pPr marL="698500" marR="5080" indent="-201295">
              <a:lnSpc>
                <a:spcPct val="100000"/>
              </a:lnSpc>
              <a:spcBef>
                <a:spcPts val="555"/>
              </a:spcBef>
            </a:pPr>
            <a:r>
              <a:rPr sz="2800" dirty="0">
                <a:latin typeface="Arial"/>
                <a:cs typeface="Arial"/>
              </a:rPr>
              <a:t>–</a:t>
            </a:r>
            <a:r>
              <a:rPr sz="2800" b="1" dirty="0">
                <a:latin typeface="Arial"/>
                <a:cs typeface="Arial"/>
              </a:rPr>
              <a:t>La </a:t>
            </a:r>
            <a:r>
              <a:rPr sz="2800" b="1" spc="-5" dirty="0">
                <a:latin typeface="Arial"/>
                <a:cs typeface="Arial"/>
              </a:rPr>
              <a:t>relación débil </a:t>
            </a:r>
            <a:r>
              <a:rPr sz="2800" b="1" spc="-10" dirty="0">
                <a:latin typeface="Arial"/>
                <a:cs typeface="Arial"/>
              </a:rPr>
              <a:t>no </a:t>
            </a:r>
            <a:r>
              <a:rPr sz="2800" b="1" spc="-5" dirty="0">
                <a:latin typeface="Arial"/>
                <a:cs typeface="Arial"/>
              </a:rPr>
              <a:t>genera </a:t>
            </a:r>
            <a:r>
              <a:rPr sz="2800" b="1" spc="-10" dirty="0">
                <a:latin typeface="Arial"/>
                <a:cs typeface="Arial"/>
              </a:rPr>
              <a:t>una </a:t>
            </a:r>
            <a:r>
              <a:rPr sz="2800" b="1" spc="-5" dirty="0">
                <a:latin typeface="Arial"/>
                <a:cs typeface="Arial"/>
              </a:rPr>
              <a:t>tabla  porque se representa </a:t>
            </a:r>
            <a:r>
              <a:rPr sz="2800" b="1" spc="5" dirty="0">
                <a:latin typeface="Arial"/>
                <a:cs typeface="Arial"/>
              </a:rPr>
              <a:t>en </a:t>
            </a:r>
            <a:r>
              <a:rPr sz="2800" b="1" spc="-5" dirty="0">
                <a:latin typeface="Arial"/>
                <a:cs typeface="Arial"/>
              </a:rPr>
              <a:t>la entidad</a:t>
            </a:r>
            <a:r>
              <a:rPr sz="2800" b="1" spc="15" dirty="0">
                <a:latin typeface="Arial"/>
                <a:cs typeface="Arial"/>
              </a:rPr>
              <a:t> </a:t>
            </a:r>
            <a:r>
              <a:rPr sz="2800" b="1" spc="-5" dirty="0">
                <a:latin typeface="Arial"/>
                <a:cs typeface="Arial"/>
              </a:rPr>
              <a:t>débil.</a:t>
            </a:r>
            <a:endParaRPr sz="2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824603" y="4574537"/>
            <a:ext cx="2268855" cy="4381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5" dirty="0">
                <a:latin typeface="Times New Roman"/>
                <a:cs typeface="Times New Roman"/>
              </a:rPr>
              <a:t>A </a:t>
            </a:r>
            <a:r>
              <a:rPr sz="2800" dirty="0">
                <a:latin typeface="Times New Roman"/>
                <a:cs typeface="Times New Roman"/>
              </a:rPr>
              <a:t>(</a:t>
            </a:r>
            <a:r>
              <a:rPr sz="2800" b="1" u="heavy" dirty="0">
                <a:latin typeface="Times New Roman"/>
                <a:cs typeface="Times New Roman"/>
              </a:rPr>
              <a:t>A1</a:t>
            </a:r>
            <a:r>
              <a:rPr sz="2800" dirty="0">
                <a:latin typeface="Times New Roman"/>
                <a:cs typeface="Times New Roman"/>
              </a:rPr>
              <a:t>, A2,</a:t>
            </a:r>
            <a:r>
              <a:rPr sz="2800" spc="-8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A3)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824616" y="5002781"/>
            <a:ext cx="2582545" cy="12915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spc="-5" dirty="0">
                <a:latin typeface="Times New Roman"/>
                <a:cs typeface="Times New Roman"/>
              </a:rPr>
              <a:t>B (</a:t>
            </a:r>
            <a:r>
              <a:rPr sz="2800" b="1" u="heavy" spc="-5" dirty="0">
                <a:latin typeface="Times New Roman"/>
                <a:cs typeface="Times New Roman"/>
              </a:rPr>
              <a:t>A1, </a:t>
            </a:r>
            <a:r>
              <a:rPr sz="2800" b="1" u="heavy" dirty="0">
                <a:latin typeface="Times New Roman"/>
                <a:cs typeface="Times New Roman"/>
              </a:rPr>
              <a:t>B1</a:t>
            </a:r>
            <a:r>
              <a:rPr sz="2800" dirty="0">
                <a:latin typeface="Times New Roman"/>
                <a:cs typeface="Times New Roman"/>
              </a:rPr>
              <a:t>,</a:t>
            </a:r>
            <a:r>
              <a:rPr sz="2800" spc="-8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B2)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800" spc="-5" dirty="0">
                <a:latin typeface="Times New Roman"/>
                <a:cs typeface="Times New Roman"/>
              </a:rPr>
              <a:t>C (</a:t>
            </a:r>
            <a:r>
              <a:rPr sz="2800" b="1" u="heavy" spc="-5" dirty="0">
                <a:latin typeface="Times New Roman"/>
                <a:cs typeface="Times New Roman"/>
              </a:rPr>
              <a:t>C1</a:t>
            </a:r>
            <a:r>
              <a:rPr sz="2800" spc="-5" dirty="0">
                <a:latin typeface="Times New Roman"/>
                <a:cs typeface="Times New Roman"/>
              </a:rPr>
              <a:t>,</a:t>
            </a:r>
            <a:r>
              <a:rPr sz="2800" spc="-9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C2)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800" spc="-5" dirty="0">
                <a:latin typeface="Times New Roman"/>
                <a:cs typeface="Times New Roman"/>
              </a:rPr>
              <a:t>B-C </a:t>
            </a:r>
            <a:r>
              <a:rPr sz="2800" dirty="0">
                <a:latin typeface="Times New Roman"/>
                <a:cs typeface="Times New Roman"/>
              </a:rPr>
              <a:t>(</a:t>
            </a:r>
            <a:r>
              <a:rPr sz="2800" b="1" u="heavy" dirty="0">
                <a:latin typeface="Times New Roman"/>
                <a:cs typeface="Times New Roman"/>
              </a:rPr>
              <a:t>A1, </a:t>
            </a:r>
            <a:r>
              <a:rPr sz="2800" b="1" u="heavy" spc="-5" dirty="0">
                <a:latin typeface="Times New Roman"/>
                <a:cs typeface="Times New Roman"/>
              </a:rPr>
              <a:t>B1,</a:t>
            </a:r>
            <a:r>
              <a:rPr sz="2800" b="1" u="heavy" spc="-95" dirty="0">
                <a:latin typeface="Times New Roman"/>
                <a:cs typeface="Times New Roman"/>
              </a:rPr>
              <a:t> </a:t>
            </a:r>
            <a:r>
              <a:rPr sz="2800" b="1" u="heavy" spc="-5" dirty="0">
                <a:latin typeface="Times New Roman"/>
                <a:cs typeface="Times New Roman"/>
              </a:rPr>
              <a:t>C1</a:t>
            </a:r>
            <a:r>
              <a:rPr sz="2800" spc="-5" dirty="0">
                <a:latin typeface="Times New Roman"/>
                <a:cs typeface="Times New Roman"/>
              </a:rPr>
              <a:t>)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872874" y="3473195"/>
            <a:ext cx="1066800" cy="609600"/>
          </a:xfrm>
          <a:custGeom>
            <a:avLst/>
            <a:gdLst/>
            <a:ahLst/>
            <a:cxnLst/>
            <a:rect l="l" t="t" r="r" b="b"/>
            <a:pathLst>
              <a:path w="1066800" h="609600">
                <a:moveTo>
                  <a:pt x="0" y="0"/>
                </a:moveTo>
                <a:lnTo>
                  <a:pt x="0" y="609599"/>
                </a:lnTo>
                <a:lnTo>
                  <a:pt x="1066799" y="609599"/>
                </a:lnTo>
                <a:lnTo>
                  <a:pt x="106679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872874" y="3473195"/>
            <a:ext cx="1066800" cy="609600"/>
          </a:xfrm>
          <a:prstGeom prst="rect">
            <a:avLst/>
          </a:prstGeom>
          <a:solidFill>
            <a:srgbClr val="FFFFFF"/>
          </a:solidFill>
          <a:ln w="9524">
            <a:solidFill>
              <a:srgbClr val="000000"/>
            </a:solidFill>
          </a:ln>
        </p:spPr>
        <p:txBody>
          <a:bodyPr vert="horz" wrap="square" lIns="0" tIns="10604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835"/>
              </a:spcBef>
            </a:pPr>
            <a:r>
              <a:rPr sz="2400" dirty="0">
                <a:latin typeface="Times New Roman"/>
                <a:cs typeface="Times New Roman"/>
              </a:rPr>
              <a:t>A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987174" y="4078223"/>
            <a:ext cx="347980" cy="500380"/>
          </a:xfrm>
          <a:custGeom>
            <a:avLst/>
            <a:gdLst/>
            <a:ahLst/>
            <a:cxnLst/>
            <a:rect l="l" t="t" r="r" b="b"/>
            <a:pathLst>
              <a:path w="347980" h="500379">
                <a:moveTo>
                  <a:pt x="54222" y="427682"/>
                </a:moveTo>
                <a:lnTo>
                  <a:pt x="44195" y="423671"/>
                </a:lnTo>
                <a:lnTo>
                  <a:pt x="30479" y="425195"/>
                </a:lnTo>
                <a:lnTo>
                  <a:pt x="16763" y="429767"/>
                </a:lnTo>
                <a:lnTo>
                  <a:pt x="6095" y="440435"/>
                </a:lnTo>
                <a:lnTo>
                  <a:pt x="0" y="454151"/>
                </a:lnTo>
                <a:lnTo>
                  <a:pt x="0" y="469391"/>
                </a:lnTo>
                <a:lnTo>
                  <a:pt x="6095" y="483107"/>
                </a:lnTo>
                <a:lnTo>
                  <a:pt x="16763" y="493775"/>
                </a:lnTo>
                <a:lnTo>
                  <a:pt x="30479" y="499871"/>
                </a:lnTo>
                <a:lnTo>
                  <a:pt x="33527" y="499871"/>
                </a:lnTo>
                <a:lnTo>
                  <a:pt x="33527" y="458723"/>
                </a:lnTo>
                <a:lnTo>
                  <a:pt x="54222" y="427682"/>
                </a:lnTo>
                <a:close/>
              </a:path>
              <a:path w="347980" h="500379">
                <a:moveTo>
                  <a:pt x="62483" y="432815"/>
                </a:moveTo>
                <a:lnTo>
                  <a:pt x="59435" y="429767"/>
                </a:lnTo>
                <a:lnTo>
                  <a:pt x="54222" y="427682"/>
                </a:lnTo>
                <a:lnTo>
                  <a:pt x="33527" y="458723"/>
                </a:lnTo>
                <a:lnTo>
                  <a:pt x="33527" y="463295"/>
                </a:lnTo>
                <a:lnTo>
                  <a:pt x="35051" y="466343"/>
                </a:lnTo>
                <a:lnTo>
                  <a:pt x="38099" y="466343"/>
                </a:lnTo>
                <a:lnTo>
                  <a:pt x="41147" y="464819"/>
                </a:lnTo>
                <a:lnTo>
                  <a:pt x="62483" y="432815"/>
                </a:lnTo>
                <a:close/>
              </a:path>
              <a:path w="347980" h="500379">
                <a:moveTo>
                  <a:pt x="74675" y="469391"/>
                </a:moveTo>
                <a:lnTo>
                  <a:pt x="74675" y="454151"/>
                </a:lnTo>
                <a:lnTo>
                  <a:pt x="70103" y="440435"/>
                </a:lnTo>
                <a:lnTo>
                  <a:pt x="62483" y="432815"/>
                </a:lnTo>
                <a:lnTo>
                  <a:pt x="41147" y="464819"/>
                </a:lnTo>
                <a:lnTo>
                  <a:pt x="38099" y="466343"/>
                </a:lnTo>
                <a:lnTo>
                  <a:pt x="35051" y="466343"/>
                </a:lnTo>
                <a:lnTo>
                  <a:pt x="33527" y="463295"/>
                </a:lnTo>
                <a:lnTo>
                  <a:pt x="33527" y="499871"/>
                </a:lnTo>
                <a:lnTo>
                  <a:pt x="45719" y="499871"/>
                </a:lnTo>
                <a:lnTo>
                  <a:pt x="59435" y="493775"/>
                </a:lnTo>
                <a:lnTo>
                  <a:pt x="70103" y="483107"/>
                </a:lnTo>
                <a:lnTo>
                  <a:pt x="74675" y="469391"/>
                </a:lnTo>
                <a:close/>
              </a:path>
              <a:path w="347980" h="500379">
                <a:moveTo>
                  <a:pt x="347471" y="3047"/>
                </a:moveTo>
                <a:lnTo>
                  <a:pt x="345947" y="0"/>
                </a:lnTo>
                <a:lnTo>
                  <a:pt x="341375" y="0"/>
                </a:lnTo>
                <a:lnTo>
                  <a:pt x="338327" y="1523"/>
                </a:lnTo>
                <a:lnTo>
                  <a:pt x="54222" y="427682"/>
                </a:lnTo>
                <a:lnTo>
                  <a:pt x="59435" y="429767"/>
                </a:lnTo>
                <a:lnTo>
                  <a:pt x="62483" y="432815"/>
                </a:lnTo>
                <a:lnTo>
                  <a:pt x="345947" y="7619"/>
                </a:lnTo>
                <a:lnTo>
                  <a:pt x="347471" y="304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325502" y="4078223"/>
            <a:ext cx="117475" cy="500380"/>
          </a:xfrm>
          <a:custGeom>
            <a:avLst/>
            <a:gdLst/>
            <a:ahLst/>
            <a:cxnLst/>
            <a:rect l="l" t="t" r="r" b="b"/>
            <a:pathLst>
              <a:path w="117475" h="500379">
                <a:moveTo>
                  <a:pt x="79325" y="424136"/>
                </a:moveTo>
                <a:lnTo>
                  <a:pt x="9143" y="3047"/>
                </a:lnTo>
                <a:lnTo>
                  <a:pt x="7619" y="0"/>
                </a:lnTo>
                <a:lnTo>
                  <a:pt x="3047" y="0"/>
                </a:lnTo>
                <a:lnTo>
                  <a:pt x="0" y="1523"/>
                </a:lnTo>
                <a:lnTo>
                  <a:pt x="0" y="6095"/>
                </a:lnTo>
                <a:lnTo>
                  <a:pt x="69913" y="425576"/>
                </a:lnTo>
                <a:lnTo>
                  <a:pt x="74675" y="423671"/>
                </a:lnTo>
                <a:lnTo>
                  <a:pt x="79325" y="424136"/>
                </a:lnTo>
                <a:close/>
              </a:path>
              <a:path w="117475" h="500379">
                <a:moveTo>
                  <a:pt x="85343" y="499719"/>
                </a:moveTo>
                <a:lnTo>
                  <a:pt x="85343" y="460247"/>
                </a:lnTo>
                <a:lnTo>
                  <a:pt x="83819" y="464819"/>
                </a:lnTo>
                <a:lnTo>
                  <a:pt x="80771" y="466343"/>
                </a:lnTo>
                <a:lnTo>
                  <a:pt x="77723" y="466343"/>
                </a:lnTo>
                <a:lnTo>
                  <a:pt x="76199" y="463295"/>
                </a:lnTo>
                <a:lnTo>
                  <a:pt x="69913" y="425576"/>
                </a:lnTo>
                <a:lnTo>
                  <a:pt x="59435" y="429767"/>
                </a:lnTo>
                <a:lnTo>
                  <a:pt x="48767" y="438911"/>
                </a:lnTo>
                <a:lnTo>
                  <a:pt x="42671" y="452627"/>
                </a:lnTo>
                <a:lnTo>
                  <a:pt x="42671" y="467867"/>
                </a:lnTo>
                <a:lnTo>
                  <a:pt x="48767" y="481583"/>
                </a:lnTo>
                <a:lnTo>
                  <a:pt x="57911" y="492251"/>
                </a:lnTo>
                <a:lnTo>
                  <a:pt x="71627" y="498347"/>
                </a:lnTo>
                <a:lnTo>
                  <a:pt x="85343" y="499719"/>
                </a:lnTo>
                <a:close/>
              </a:path>
              <a:path w="117475" h="500379">
                <a:moveTo>
                  <a:pt x="85343" y="460247"/>
                </a:moveTo>
                <a:lnTo>
                  <a:pt x="79325" y="424136"/>
                </a:lnTo>
                <a:lnTo>
                  <a:pt x="74675" y="423671"/>
                </a:lnTo>
                <a:lnTo>
                  <a:pt x="69913" y="425576"/>
                </a:lnTo>
                <a:lnTo>
                  <a:pt x="76199" y="463295"/>
                </a:lnTo>
                <a:lnTo>
                  <a:pt x="77723" y="466343"/>
                </a:lnTo>
                <a:lnTo>
                  <a:pt x="80771" y="466343"/>
                </a:lnTo>
                <a:lnTo>
                  <a:pt x="83819" y="464819"/>
                </a:lnTo>
                <a:lnTo>
                  <a:pt x="85343" y="460247"/>
                </a:lnTo>
                <a:close/>
              </a:path>
              <a:path w="117475" h="500379">
                <a:moveTo>
                  <a:pt x="117347" y="470915"/>
                </a:moveTo>
                <a:lnTo>
                  <a:pt x="117347" y="455675"/>
                </a:lnTo>
                <a:lnTo>
                  <a:pt x="112775" y="441959"/>
                </a:lnTo>
                <a:lnTo>
                  <a:pt x="102107" y="431291"/>
                </a:lnTo>
                <a:lnTo>
                  <a:pt x="89915" y="425195"/>
                </a:lnTo>
                <a:lnTo>
                  <a:pt x="79325" y="424136"/>
                </a:lnTo>
                <a:lnTo>
                  <a:pt x="85343" y="460247"/>
                </a:lnTo>
                <a:lnTo>
                  <a:pt x="85343" y="499719"/>
                </a:lnTo>
                <a:lnTo>
                  <a:pt x="86867" y="499871"/>
                </a:lnTo>
                <a:lnTo>
                  <a:pt x="100583" y="493775"/>
                </a:lnTo>
                <a:lnTo>
                  <a:pt x="111251" y="484631"/>
                </a:lnTo>
                <a:lnTo>
                  <a:pt x="117347" y="47091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325502" y="4078223"/>
            <a:ext cx="728980" cy="424180"/>
          </a:xfrm>
          <a:custGeom>
            <a:avLst/>
            <a:gdLst/>
            <a:ahLst/>
            <a:cxnLst/>
            <a:rect l="l" t="t" r="r" b="b"/>
            <a:pathLst>
              <a:path w="728980" h="424179">
                <a:moveTo>
                  <a:pt x="659891" y="363219"/>
                </a:moveTo>
                <a:lnTo>
                  <a:pt x="6095" y="0"/>
                </a:lnTo>
                <a:lnTo>
                  <a:pt x="3047" y="0"/>
                </a:lnTo>
                <a:lnTo>
                  <a:pt x="0" y="1523"/>
                </a:lnTo>
                <a:lnTo>
                  <a:pt x="0" y="6095"/>
                </a:lnTo>
                <a:lnTo>
                  <a:pt x="1523" y="9143"/>
                </a:lnTo>
                <a:lnTo>
                  <a:pt x="655177" y="372284"/>
                </a:lnTo>
                <a:lnTo>
                  <a:pt x="656843" y="367283"/>
                </a:lnTo>
                <a:lnTo>
                  <a:pt x="659891" y="363219"/>
                </a:lnTo>
                <a:close/>
              </a:path>
              <a:path w="728980" h="424179">
                <a:moveTo>
                  <a:pt x="694943" y="422757"/>
                </a:moveTo>
                <a:lnTo>
                  <a:pt x="694943" y="388619"/>
                </a:lnTo>
                <a:lnTo>
                  <a:pt x="691895" y="390143"/>
                </a:lnTo>
                <a:lnTo>
                  <a:pt x="687323" y="390143"/>
                </a:lnTo>
                <a:lnTo>
                  <a:pt x="655177" y="372284"/>
                </a:lnTo>
                <a:lnTo>
                  <a:pt x="652271" y="380999"/>
                </a:lnTo>
                <a:lnTo>
                  <a:pt x="653795" y="396239"/>
                </a:lnTo>
                <a:lnTo>
                  <a:pt x="659891" y="408431"/>
                </a:lnTo>
                <a:lnTo>
                  <a:pt x="672083" y="419099"/>
                </a:lnTo>
                <a:lnTo>
                  <a:pt x="685799" y="423671"/>
                </a:lnTo>
                <a:lnTo>
                  <a:pt x="694943" y="422757"/>
                </a:lnTo>
                <a:close/>
              </a:path>
              <a:path w="728980" h="424179">
                <a:moveTo>
                  <a:pt x="694943" y="388619"/>
                </a:moveTo>
                <a:lnTo>
                  <a:pt x="694943" y="384047"/>
                </a:lnTo>
                <a:lnTo>
                  <a:pt x="691895" y="380999"/>
                </a:lnTo>
                <a:lnTo>
                  <a:pt x="659891" y="363219"/>
                </a:lnTo>
                <a:lnTo>
                  <a:pt x="656843" y="367283"/>
                </a:lnTo>
                <a:lnTo>
                  <a:pt x="655177" y="372284"/>
                </a:lnTo>
                <a:lnTo>
                  <a:pt x="687323" y="390143"/>
                </a:lnTo>
                <a:lnTo>
                  <a:pt x="691895" y="390143"/>
                </a:lnTo>
                <a:lnTo>
                  <a:pt x="694943" y="388619"/>
                </a:lnTo>
                <a:close/>
              </a:path>
              <a:path w="728980" h="424179">
                <a:moveTo>
                  <a:pt x="728471" y="390143"/>
                </a:moveTo>
                <a:lnTo>
                  <a:pt x="726947" y="374903"/>
                </a:lnTo>
                <a:lnTo>
                  <a:pt x="720851" y="362711"/>
                </a:lnTo>
                <a:lnTo>
                  <a:pt x="708659" y="352043"/>
                </a:lnTo>
                <a:lnTo>
                  <a:pt x="693419" y="347471"/>
                </a:lnTo>
                <a:lnTo>
                  <a:pt x="679703" y="348995"/>
                </a:lnTo>
                <a:lnTo>
                  <a:pt x="665987" y="355091"/>
                </a:lnTo>
                <a:lnTo>
                  <a:pt x="659891" y="363219"/>
                </a:lnTo>
                <a:lnTo>
                  <a:pt x="691895" y="380999"/>
                </a:lnTo>
                <a:lnTo>
                  <a:pt x="694943" y="384047"/>
                </a:lnTo>
                <a:lnTo>
                  <a:pt x="694943" y="422757"/>
                </a:lnTo>
                <a:lnTo>
                  <a:pt x="701039" y="422147"/>
                </a:lnTo>
                <a:lnTo>
                  <a:pt x="713231" y="416051"/>
                </a:lnTo>
                <a:lnTo>
                  <a:pt x="723899" y="403859"/>
                </a:lnTo>
                <a:lnTo>
                  <a:pt x="728471" y="39014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1691016" y="4498846"/>
            <a:ext cx="1068070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682625" algn="l"/>
              </a:tabLst>
            </a:pPr>
            <a:r>
              <a:rPr sz="2400" b="1" u="heavy" spc="-10" dirty="0">
                <a:latin typeface="Times New Roman"/>
                <a:cs typeface="Times New Roman"/>
              </a:rPr>
              <a:t>A</a:t>
            </a:r>
            <a:r>
              <a:rPr sz="2400" b="1" u="heavy" dirty="0">
                <a:latin typeface="Times New Roman"/>
                <a:cs typeface="Times New Roman"/>
              </a:rPr>
              <a:t>1</a:t>
            </a:r>
            <a:r>
              <a:rPr sz="2400" b="1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A</a:t>
            </a:r>
            <a:r>
              <a:rPr sz="2400" dirty="0">
                <a:latin typeface="Times New Roman"/>
                <a:cs typeface="Times New Roman"/>
              </a:rPr>
              <a:t>2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094620" y="4270246"/>
            <a:ext cx="397510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spc="-10" dirty="0">
                <a:latin typeface="Times New Roman"/>
                <a:cs typeface="Times New Roman"/>
              </a:rPr>
              <a:t>A</a:t>
            </a:r>
            <a:r>
              <a:rPr sz="2400" dirty="0">
                <a:latin typeface="Times New Roman"/>
                <a:cs typeface="Times New Roman"/>
              </a:rPr>
              <a:t>3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5650869" y="3854195"/>
            <a:ext cx="914400" cy="0"/>
          </a:xfrm>
          <a:custGeom>
            <a:avLst/>
            <a:gdLst/>
            <a:ahLst/>
            <a:cxnLst/>
            <a:rect l="l" t="t" r="r" b="b"/>
            <a:pathLst>
              <a:path w="914400">
                <a:moveTo>
                  <a:pt x="914399" y="0"/>
                </a:moveTo>
                <a:lnTo>
                  <a:pt x="0" y="0"/>
                </a:lnTo>
              </a:path>
            </a:pathLst>
          </a:custGeom>
          <a:ln w="3809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2949834" y="3432046"/>
            <a:ext cx="3559175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225425" algn="l"/>
                <a:tab pos="1383665" algn="l"/>
                <a:tab pos="3325495" algn="l"/>
              </a:tabLst>
            </a:pPr>
            <a:r>
              <a:rPr sz="2400" u="heavy" dirty="0">
                <a:latin typeface="Times New Roman"/>
                <a:cs typeface="Times New Roman"/>
              </a:rPr>
              <a:t> 	1	</a:t>
            </a:r>
            <a:r>
              <a:rPr sz="2400" dirty="0">
                <a:latin typeface="Times New Roman"/>
                <a:cs typeface="Times New Roman"/>
              </a:rPr>
              <a:t>	N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6565269" y="4844795"/>
            <a:ext cx="381000" cy="0"/>
          </a:xfrm>
          <a:custGeom>
            <a:avLst/>
            <a:gdLst/>
            <a:ahLst/>
            <a:cxnLst/>
            <a:rect l="l" t="t" r="r" b="b"/>
            <a:pathLst>
              <a:path w="381000">
                <a:moveTo>
                  <a:pt x="0" y="0"/>
                </a:moveTo>
                <a:lnTo>
                  <a:pt x="380999" y="0"/>
                </a:lnTo>
              </a:path>
            </a:pathLst>
          </a:custGeom>
          <a:ln w="57149">
            <a:solidFill>
              <a:srgbClr val="000000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6863974" y="4078223"/>
            <a:ext cx="347980" cy="500380"/>
          </a:xfrm>
          <a:custGeom>
            <a:avLst/>
            <a:gdLst/>
            <a:ahLst/>
            <a:cxnLst/>
            <a:rect l="l" t="t" r="r" b="b"/>
            <a:pathLst>
              <a:path w="347979" h="500379">
                <a:moveTo>
                  <a:pt x="54222" y="427682"/>
                </a:moveTo>
                <a:lnTo>
                  <a:pt x="44195" y="423671"/>
                </a:lnTo>
                <a:lnTo>
                  <a:pt x="30479" y="425195"/>
                </a:lnTo>
                <a:lnTo>
                  <a:pt x="16763" y="429767"/>
                </a:lnTo>
                <a:lnTo>
                  <a:pt x="6095" y="440435"/>
                </a:lnTo>
                <a:lnTo>
                  <a:pt x="0" y="454151"/>
                </a:lnTo>
                <a:lnTo>
                  <a:pt x="0" y="469391"/>
                </a:lnTo>
                <a:lnTo>
                  <a:pt x="6095" y="483107"/>
                </a:lnTo>
                <a:lnTo>
                  <a:pt x="16763" y="493775"/>
                </a:lnTo>
                <a:lnTo>
                  <a:pt x="30479" y="499871"/>
                </a:lnTo>
                <a:lnTo>
                  <a:pt x="33527" y="499871"/>
                </a:lnTo>
                <a:lnTo>
                  <a:pt x="33527" y="458723"/>
                </a:lnTo>
                <a:lnTo>
                  <a:pt x="54222" y="427682"/>
                </a:lnTo>
                <a:close/>
              </a:path>
              <a:path w="347979" h="500379">
                <a:moveTo>
                  <a:pt x="62483" y="432815"/>
                </a:moveTo>
                <a:lnTo>
                  <a:pt x="59435" y="429767"/>
                </a:lnTo>
                <a:lnTo>
                  <a:pt x="54222" y="427682"/>
                </a:lnTo>
                <a:lnTo>
                  <a:pt x="33527" y="458723"/>
                </a:lnTo>
                <a:lnTo>
                  <a:pt x="33527" y="463295"/>
                </a:lnTo>
                <a:lnTo>
                  <a:pt x="35051" y="466343"/>
                </a:lnTo>
                <a:lnTo>
                  <a:pt x="38099" y="466343"/>
                </a:lnTo>
                <a:lnTo>
                  <a:pt x="41147" y="464819"/>
                </a:lnTo>
                <a:lnTo>
                  <a:pt x="62483" y="432815"/>
                </a:lnTo>
                <a:close/>
              </a:path>
              <a:path w="347979" h="500379">
                <a:moveTo>
                  <a:pt x="74675" y="469391"/>
                </a:moveTo>
                <a:lnTo>
                  <a:pt x="74675" y="454151"/>
                </a:lnTo>
                <a:lnTo>
                  <a:pt x="70103" y="440435"/>
                </a:lnTo>
                <a:lnTo>
                  <a:pt x="62483" y="432815"/>
                </a:lnTo>
                <a:lnTo>
                  <a:pt x="41147" y="464819"/>
                </a:lnTo>
                <a:lnTo>
                  <a:pt x="38099" y="466343"/>
                </a:lnTo>
                <a:lnTo>
                  <a:pt x="35051" y="466343"/>
                </a:lnTo>
                <a:lnTo>
                  <a:pt x="33527" y="463295"/>
                </a:lnTo>
                <a:lnTo>
                  <a:pt x="33527" y="499871"/>
                </a:lnTo>
                <a:lnTo>
                  <a:pt x="45719" y="499871"/>
                </a:lnTo>
                <a:lnTo>
                  <a:pt x="59435" y="493775"/>
                </a:lnTo>
                <a:lnTo>
                  <a:pt x="70103" y="483107"/>
                </a:lnTo>
                <a:lnTo>
                  <a:pt x="74675" y="469391"/>
                </a:lnTo>
                <a:close/>
              </a:path>
              <a:path w="347979" h="500379">
                <a:moveTo>
                  <a:pt x="347471" y="3047"/>
                </a:moveTo>
                <a:lnTo>
                  <a:pt x="345947" y="0"/>
                </a:lnTo>
                <a:lnTo>
                  <a:pt x="341375" y="0"/>
                </a:lnTo>
                <a:lnTo>
                  <a:pt x="338327" y="1523"/>
                </a:lnTo>
                <a:lnTo>
                  <a:pt x="54222" y="427682"/>
                </a:lnTo>
                <a:lnTo>
                  <a:pt x="59435" y="429767"/>
                </a:lnTo>
                <a:lnTo>
                  <a:pt x="62483" y="432815"/>
                </a:lnTo>
                <a:lnTo>
                  <a:pt x="345947" y="7619"/>
                </a:lnTo>
                <a:lnTo>
                  <a:pt x="347471" y="304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7202302" y="4078223"/>
            <a:ext cx="117475" cy="500380"/>
          </a:xfrm>
          <a:custGeom>
            <a:avLst/>
            <a:gdLst/>
            <a:ahLst/>
            <a:cxnLst/>
            <a:rect l="l" t="t" r="r" b="b"/>
            <a:pathLst>
              <a:path w="117475" h="500379">
                <a:moveTo>
                  <a:pt x="79325" y="424136"/>
                </a:moveTo>
                <a:lnTo>
                  <a:pt x="9143" y="3047"/>
                </a:lnTo>
                <a:lnTo>
                  <a:pt x="7619" y="0"/>
                </a:lnTo>
                <a:lnTo>
                  <a:pt x="3047" y="0"/>
                </a:lnTo>
                <a:lnTo>
                  <a:pt x="0" y="1523"/>
                </a:lnTo>
                <a:lnTo>
                  <a:pt x="0" y="6095"/>
                </a:lnTo>
                <a:lnTo>
                  <a:pt x="69913" y="425576"/>
                </a:lnTo>
                <a:lnTo>
                  <a:pt x="74675" y="423671"/>
                </a:lnTo>
                <a:lnTo>
                  <a:pt x="79325" y="424136"/>
                </a:lnTo>
                <a:close/>
              </a:path>
              <a:path w="117475" h="500379">
                <a:moveTo>
                  <a:pt x="85343" y="499719"/>
                </a:moveTo>
                <a:lnTo>
                  <a:pt x="85343" y="460247"/>
                </a:lnTo>
                <a:lnTo>
                  <a:pt x="83819" y="464819"/>
                </a:lnTo>
                <a:lnTo>
                  <a:pt x="80771" y="466343"/>
                </a:lnTo>
                <a:lnTo>
                  <a:pt x="77723" y="466343"/>
                </a:lnTo>
                <a:lnTo>
                  <a:pt x="76199" y="463295"/>
                </a:lnTo>
                <a:lnTo>
                  <a:pt x="69913" y="425576"/>
                </a:lnTo>
                <a:lnTo>
                  <a:pt x="59435" y="429767"/>
                </a:lnTo>
                <a:lnTo>
                  <a:pt x="48767" y="438911"/>
                </a:lnTo>
                <a:lnTo>
                  <a:pt x="42671" y="452627"/>
                </a:lnTo>
                <a:lnTo>
                  <a:pt x="42671" y="467867"/>
                </a:lnTo>
                <a:lnTo>
                  <a:pt x="48767" y="481583"/>
                </a:lnTo>
                <a:lnTo>
                  <a:pt x="57911" y="492251"/>
                </a:lnTo>
                <a:lnTo>
                  <a:pt x="71627" y="498347"/>
                </a:lnTo>
                <a:lnTo>
                  <a:pt x="85343" y="499719"/>
                </a:lnTo>
                <a:close/>
              </a:path>
              <a:path w="117475" h="500379">
                <a:moveTo>
                  <a:pt x="85343" y="460247"/>
                </a:moveTo>
                <a:lnTo>
                  <a:pt x="79325" y="424136"/>
                </a:lnTo>
                <a:lnTo>
                  <a:pt x="74675" y="423671"/>
                </a:lnTo>
                <a:lnTo>
                  <a:pt x="69913" y="425576"/>
                </a:lnTo>
                <a:lnTo>
                  <a:pt x="76199" y="463295"/>
                </a:lnTo>
                <a:lnTo>
                  <a:pt x="77723" y="466343"/>
                </a:lnTo>
                <a:lnTo>
                  <a:pt x="80771" y="466343"/>
                </a:lnTo>
                <a:lnTo>
                  <a:pt x="83819" y="464819"/>
                </a:lnTo>
                <a:lnTo>
                  <a:pt x="85343" y="460247"/>
                </a:lnTo>
                <a:close/>
              </a:path>
              <a:path w="117475" h="500379">
                <a:moveTo>
                  <a:pt x="117347" y="470915"/>
                </a:moveTo>
                <a:lnTo>
                  <a:pt x="117347" y="455675"/>
                </a:lnTo>
                <a:lnTo>
                  <a:pt x="112775" y="441959"/>
                </a:lnTo>
                <a:lnTo>
                  <a:pt x="102107" y="431291"/>
                </a:lnTo>
                <a:lnTo>
                  <a:pt x="89915" y="425195"/>
                </a:lnTo>
                <a:lnTo>
                  <a:pt x="79325" y="424136"/>
                </a:lnTo>
                <a:lnTo>
                  <a:pt x="85343" y="460247"/>
                </a:lnTo>
                <a:lnTo>
                  <a:pt x="85343" y="499719"/>
                </a:lnTo>
                <a:lnTo>
                  <a:pt x="86867" y="499871"/>
                </a:lnTo>
                <a:lnTo>
                  <a:pt x="100583" y="493775"/>
                </a:lnTo>
                <a:lnTo>
                  <a:pt x="111251" y="484631"/>
                </a:lnTo>
                <a:lnTo>
                  <a:pt x="117347" y="47091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6567815" y="4498846"/>
            <a:ext cx="1051560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682625" algn="l"/>
              </a:tabLst>
            </a:pPr>
            <a:r>
              <a:rPr sz="2400" b="1" spc="-10" dirty="0">
                <a:latin typeface="Times New Roman"/>
                <a:cs typeface="Times New Roman"/>
              </a:rPr>
              <a:t>B</a:t>
            </a:r>
            <a:r>
              <a:rPr sz="2400" b="1" dirty="0">
                <a:latin typeface="Times New Roman"/>
                <a:cs typeface="Times New Roman"/>
              </a:rPr>
              <a:t>1	</a:t>
            </a:r>
            <a:r>
              <a:rPr sz="2400" spc="-10" dirty="0">
                <a:latin typeface="Times New Roman"/>
                <a:cs typeface="Times New Roman"/>
              </a:rPr>
              <a:t>B</a:t>
            </a:r>
            <a:r>
              <a:rPr sz="2400" dirty="0">
                <a:latin typeface="Times New Roman"/>
                <a:cs typeface="Times New Roman"/>
              </a:rPr>
              <a:t>2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6565269" y="3473195"/>
            <a:ext cx="1066800" cy="609600"/>
          </a:xfrm>
          <a:custGeom>
            <a:avLst/>
            <a:gdLst/>
            <a:ahLst/>
            <a:cxnLst/>
            <a:rect l="l" t="t" r="r" b="b"/>
            <a:pathLst>
              <a:path w="1066800" h="609600">
                <a:moveTo>
                  <a:pt x="0" y="0"/>
                </a:moveTo>
                <a:lnTo>
                  <a:pt x="0" y="609599"/>
                </a:lnTo>
                <a:lnTo>
                  <a:pt x="1066799" y="609599"/>
                </a:lnTo>
                <a:lnTo>
                  <a:pt x="106679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540500" y="3435095"/>
            <a:ext cx="0" cy="685800"/>
          </a:xfrm>
          <a:custGeom>
            <a:avLst/>
            <a:gdLst/>
            <a:ahLst/>
            <a:cxnLst/>
            <a:rect l="l" t="t" r="r" b="b"/>
            <a:pathLst>
              <a:path h="685800">
                <a:moveTo>
                  <a:pt x="0" y="0"/>
                </a:moveTo>
                <a:lnTo>
                  <a:pt x="0" y="685799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6553200" y="3448050"/>
            <a:ext cx="1090930" cy="0"/>
          </a:xfrm>
          <a:custGeom>
            <a:avLst/>
            <a:gdLst/>
            <a:ahLst/>
            <a:cxnLst/>
            <a:rect l="l" t="t" r="r" b="b"/>
            <a:pathLst>
              <a:path w="1090929">
                <a:moveTo>
                  <a:pt x="0" y="0"/>
                </a:moveTo>
                <a:lnTo>
                  <a:pt x="1090929" y="0"/>
                </a:lnTo>
              </a:path>
            </a:pathLst>
          </a:custGeom>
          <a:ln w="2590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7657465" y="3435095"/>
            <a:ext cx="0" cy="685800"/>
          </a:xfrm>
          <a:custGeom>
            <a:avLst/>
            <a:gdLst/>
            <a:ahLst/>
            <a:cxnLst/>
            <a:rect l="l" t="t" r="r" b="b"/>
            <a:pathLst>
              <a:path h="685800">
                <a:moveTo>
                  <a:pt x="0" y="0"/>
                </a:moveTo>
                <a:lnTo>
                  <a:pt x="0" y="685799"/>
                </a:lnTo>
              </a:path>
            </a:pathLst>
          </a:custGeom>
          <a:ln w="2667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6553078" y="4107941"/>
            <a:ext cx="1091565" cy="0"/>
          </a:xfrm>
          <a:custGeom>
            <a:avLst/>
            <a:gdLst/>
            <a:ahLst/>
            <a:cxnLst/>
            <a:rect l="l" t="t" r="r" b="b"/>
            <a:pathLst>
              <a:path w="1091565">
                <a:moveTo>
                  <a:pt x="0" y="0"/>
                </a:moveTo>
                <a:lnTo>
                  <a:pt x="1091183" y="0"/>
                </a:lnTo>
              </a:path>
            </a:pathLst>
          </a:custGeom>
          <a:ln w="2590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6590665" y="3485388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2667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6604000" y="3498341"/>
            <a:ext cx="990600" cy="0"/>
          </a:xfrm>
          <a:custGeom>
            <a:avLst/>
            <a:gdLst/>
            <a:ahLst/>
            <a:cxnLst/>
            <a:rect l="l" t="t" r="r" b="b"/>
            <a:pathLst>
              <a:path w="990600">
                <a:moveTo>
                  <a:pt x="0" y="0"/>
                </a:moveTo>
                <a:lnTo>
                  <a:pt x="990600" y="0"/>
                </a:lnTo>
              </a:path>
            </a:pathLst>
          </a:custGeom>
          <a:ln w="2590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7607300" y="3485388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6603369" y="4057650"/>
            <a:ext cx="990600" cy="0"/>
          </a:xfrm>
          <a:custGeom>
            <a:avLst/>
            <a:gdLst/>
            <a:ahLst/>
            <a:cxnLst/>
            <a:rect l="l" t="t" r="r" b="b"/>
            <a:pathLst>
              <a:path w="990600">
                <a:moveTo>
                  <a:pt x="0" y="0"/>
                </a:moveTo>
                <a:lnTo>
                  <a:pt x="990599" y="0"/>
                </a:lnTo>
              </a:path>
            </a:pathLst>
          </a:custGeom>
          <a:ln w="2590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6983866" y="3584446"/>
            <a:ext cx="229235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B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7632069" y="3701795"/>
            <a:ext cx="685800" cy="0"/>
          </a:xfrm>
          <a:custGeom>
            <a:avLst/>
            <a:gdLst/>
            <a:ahLst/>
            <a:cxnLst/>
            <a:rect l="l" t="t" r="r" b="b"/>
            <a:pathLst>
              <a:path w="685800">
                <a:moveTo>
                  <a:pt x="0" y="0"/>
                </a:moveTo>
                <a:lnTo>
                  <a:pt x="685799" y="0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8317869" y="3701795"/>
            <a:ext cx="0" cy="1066800"/>
          </a:xfrm>
          <a:custGeom>
            <a:avLst/>
            <a:gdLst/>
            <a:ahLst/>
            <a:cxnLst/>
            <a:rect l="l" t="t" r="r" b="b"/>
            <a:pathLst>
              <a:path h="1066800">
                <a:moveTo>
                  <a:pt x="0" y="1066799"/>
                </a:moveTo>
                <a:lnTo>
                  <a:pt x="0" y="0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8770497" y="5644895"/>
            <a:ext cx="195580" cy="424180"/>
          </a:xfrm>
          <a:custGeom>
            <a:avLst/>
            <a:gdLst/>
            <a:ahLst/>
            <a:cxnLst/>
            <a:rect l="l" t="t" r="r" b="b"/>
            <a:pathLst>
              <a:path w="195579" h="424179">
                <a:moveTo>
                  <a:pt x="147734" y="74147"/>
                </a:moveTo>
                <a:lnTo>
                  <a:pt x="143255" y="73151"/>
                </a:lnTo>
                <a:lnTo>
                  <a:pt x="138767" y="70658"/>
                </a:lnTo>
                <a:lnTo>
                  <a:pt x="0" y="417575"/>
                </a:lnTo>
                <a:lnTo>
                  <a:pt x="0" y="420623"/>
                </a:lnTo>
                <a:lnTo>
                  <a:pt x="3047" y="423671"/>
                </a:lnTo>
                <a:lnTo>
                  <a:pt x="6095" y="423671"/>
                </a:lnTo>
                <a:lnTo>
                  <a:pt x="9143" y="420623"/>
                </a:lnTo>
                <a:lnTo>
                  <a:pt x="147734" y="74147"/>
                </a:lnTo>
                <a:close/>
              </a:path>
              <a:path w="195579" h="424179">
                <a:moveTo>
                  <a:pt x="195071" y="38099"/>
                </a:moveTo>
                <a:lnTo>
                  <a:pt x="192023" y="22859"/>
                </a:lnTo>
                <a:lnTo>
                  <a:pt x="184403" y="10667"/>
                </a:lnTo>
                <a:lnTo>
                  <a:pt x="170687" y="3047"/>
                </a:lnTo>
                <a:lnTo>
                  <a:pt x="156971" y="0"/>
                </a:lnTo>
                <a:lnTo>
                  <a:pt x="141731" y="3047"/>
                </a:lnTo>
                <a:lnTo>
                  <a:pt x="129539" y="10667"/>
                </a:lnTo>
                <a:lnTo>
                  <a:pt x="121919" y="24383"/>
                </a:lnTo>
                <a:lnTo>
                  <a:pt x="118871" y="38099"/>
                </a:lnTo>
                <a:lnTo>
                  <a:pt x="121919" y="53339"/>
                </a:lnTo>
                <a:lnTo>
                  <a:pt x="129539" y="65531"/>
                </a:lnTo>
                <a:lnTo>
                  <a:pt x="138767" y="70658"/>
                </a:lnTo>
                <a:lnTo>
                  <a:pt x="152399" y="36575"/>
                </a:lnTo>
                <a:lnTo>
                  <a:pt x="155447" y="33527"/>
                </a:lnTo>
                <a:lnTo>
                  <a:pt x="158495" y="33527"/>
                </a:lnTo>
                <a:lnTo>
                  <a:pt x="161543" y="36575"/>
                </a:lnTo>
                <a:lnTo>
                  <a:pt x="161543" y="75285"/>
                </a:lnTo>
                <a:lnTo>
                  <a:pt x="172211" y="73151"/>
                </a:lnTo>
                <a:lnTo>
                  <a:pt x="184403" y="65531"/>
                </a:lnTo>
                <a:lnTo>
                  <a:pt x="192023" y="51815"/>
                </a:lnTo>
                <a:lnTo>
                  <a:pt x="195071" y="38099"/>
                </a:lnTo>
                <a:close/>
              </a:path>
              <a:path w="195579" h="424179">
                <a:moveTo>
                  <a:pt x="161543" y="39623"/>
                </a:moveTo>
                <a:lnTo>
                  <a:pt x="161543" y="36575"/>
                </a:lnTo>
                <a:lnTo>
                  <a:pt x="158495" y="33527"/>
                </a:lnTo>
                <a:lnTo>
                  <a:pt x="155447" y="33527"/>
                </a:lnTo>
                <a:lnTo>
                  <a:pt x="152399" y="36575"/>
                </a:lnTo>
                <a:lnTo>
                  <a:pt x="138767" y="70658"/>
                </a:lnTo>
                <a:lnTo>
                  <a:pt x="143255" y="73151"/>
                </a:lnTo>
                <a:lnTo>
                  <a:pt x="147734" y="74147"/>
                </a:lnTo>
                <a:lnTo>
                  <a:pt x="161543" y="39623"/>
                </a:lnTo>
                <a:close/>
              </a:path>
              <a:path w="195579" h="424179">
                <a:moveTo>
                  <a:pt x="161543" y="75285"/>
                </a:moveTo>
                <a:lnTo>
                  <a:pt x="161543" y="39623"/>
                </a:lnTo>
                <a:lnTo>
                  <a:pt x="147734" y="74147"/>
                </a:lnTo>
                <a:lnTo>
                  <a:pt x="156971" y="76199"/>
                </a:lnTo>
                <a:lnTo>
                  <a:pt x="161543" y="7528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8770497" y="6059423"/>
            <a:ext cx="358140" cy="204470"/>
          </a:xfrm>
          <a:custGeom>
            <a:avLst/>
            <a:gdLst/>
            <a:ahLst/>
            <a:cxnLst/>
            <a:rect l="l" t="t" r="r" b="b"/>
            <a:pathLst>
              <a:path w="358140" h="204470">
                <a:moveTo>
                  <a:pt x="290010" y="144687"/>
                </a:moveTo>
                <a:lnTo>
                  <a:pt x="6095" y="0"/>
                </a:lnTo>
                <a:lnTo>
                  <a:pt x="3047" y="0"/>
                </a:lnTo>
                <a:lnTo>
                  <a:pt x="0" y="3047"/>
                </a:lnTo>
                <a:lnTo>
                  <a:pt x="0" y="6095"/>
                </a:lnTo>
                <a:lnTo>
                  <a:pt x="3047" y="9143"/>
                </a:lnTo>
                <a:lnTo>
                  <a:pt x="285103" y="153578"/>
                </a:lnTo>
                <a:lnTo>
                  <a:pt x="286511" y="149351"/>
                </a:lnTo>
                <a:lnTo>
                  <a:pt x="290010" y="144687"/>
                </a:lnTo>
                <a:close/>
              </a:path>
              <a:path w="358140" h="204470">
                <a:moveTo>
                  <a:pt x="324611" y="203453"/>
                </a:moveTo>
                <a:lnTo>
                  <a:pt x="324611" y="169163"/>
                </a:lnTo>
                <a:lnTo>
                  <a:pt x="321563" y="170687"/>
                </a:lnTo>
                <a:lnTo>
                  <a:pt x="318515" y="170687"/>
                </a:lnTo>
                <a:lnTo>
                  <a:pt x="285103" y="153578"/>
                </a:lnTo>
                <a:lnTo>
                  <a:pt x="281939" y="163067"/>
                </a:lnTo>
                <a:lnTo>
                  <a:pt x="283463" y="178307"/>
                </a:lnTo>
                <a:lnTo>
                  <a:pt x="291083" y="190499"/>
                </a:lnTo>
                <a:lnTo>
                  <a:pt x="303275" y="199643"/>
                </a:lnTo>
                <a:lnTo>
                  <a:pt x="316991" y="204215"/>
                </a:lnTo>
                <a:lnTo>
                  <a:pt x="324611" y="203453"/>
                </a:lnTo>
                <a:close/>
              </a:path>
              <a:path w="358140" h="204470">
                <a:moveTo>
                  <a:pt x="324611" y="169163"/>
                </a:moveTo>
                <a:lnTo>
                  <a:pt x="324611" y="164591"/>
                </a:lnTo>
                <a:lnTo>
                  <a:pt x="323087" y="161543"/>
                </a:lnTo>
                <a:lnTo>
                  <a:pt x="290010" y="144687"/>
                </a:lnTo>
                <a:lnTo>
                  <a:pt x="286511" y="149351"/>
                </a:lnTo>
                <a:lnTo>
                  <a:pt x="285103" y="153578"/>
                </a:lnTo>
                <a:lnTo>
                  <a:pt x="318515" y="170687"/>
                </a:lnTo>
                <a:lnTo>
                  <a:pt x="321563" y="170687"/>
                </a:lnTo>
                <a:lnTo>
                  <a:pt x="324611" y="169163"/>
                </a:lnTo>
                <a:close/>
              </a:path>
              <a:path w="358140" h="204470">
                <a:moveTo>
                  <a:pt x="358139" y="169163"/>
                </a:moveTo>
                <a:lnTo>
                  <a:pt x="356615" y="155447"/>
                </a:lnTo>
                <a:lnTo>
                  <a:pt x="348995" y="141731"/>
                </a:lnTo>
                <a:lnTo>
                  <a:pt x="338327" y="132587"/>
                </a:lnTo>
                <a:lnTo>
                  <a:pt x="323087" y="128015"/>
                </a:lnTo>
                <a:lnTo>
                  <a:pt x="309371" y="129539"/>
                </a:lnTo>
                <a:lnTo>
                  <a:pt x="295655" y="137159"/>
                </a:lnTo>
                <a:lnTo>
                  <a:pt x="290010" y="144687"/>
                </a:lnTo>
                <a:lnTo>
                  <a:pt x="323087" y="161543"/>
                </a:lnTo>
                <a:lnTo>
                  <a:pt x="324611" y="164591"/>
                </a:lnTo>
                <a:lnTo>
                  <a:pt x="324611" y="203453"/>
                </a:lnTo>
                <a:lnTo>
                  <a:pt x="332231" y="202691"/>
                </a:lnTo>
                <a:lnTo>
                  <a:pt x="344423" y="195071"/>
                </a:lnTo>
                <a:lnTo>
                  <a:pt x="355091" y="184403"/>
                </a:lnTo>
                <a:lnTo>
                  <a:pt x="358139" y="16916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 txBox="1"/>
          <p:nvPr/>
        </p:nvSpPr>
        <p:spPr>
          <a:xfrm>
            <a:off x="9006213" y="5337045"/>
            <a:ext cx="397510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b="1" u="heavy" spc="-10" dirty="0">
                <a:latin typeface="Times New Roman"/>
                <a:cs typeface="Times New Roman"/>
              </a:rPr>
              <a:t>C</a:t>
            </a:r>
            <a:r>
              <a:rPr sz="2400" b="1" u="heavy" dirty="0">
                <a:latin typeface="Times New Roman"/>
                <a:cs typeface="Times New Roman"/>
              </a:rPr>
              <a:t>1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9207382" y="6044181"/>
            <a:ext cx="381000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spc="-10" dirty="0">
                <a:latin typeface="Times New Roman"/>
                <a:cs typeface="Times New Roman"/>
              </a:rPr>
              <a:t>C</a:t>
            </a:r>
            <a:r>
              <a:rPr sz="2400" dirty="0">
                <a:latin typeface="Times New Roman"/>
                <a:cs typeface="Times New Roman"/>
              </a:rPr>
              <a:t>2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5" name="object 35"/>
          <p:cNvSpPr/>
          <p:nvPr/>
        </p:nvSpPr>
        <p:spPr>
          <a:xfrm>
            <a:off x="7708269" y="5759195"/>
            <a:ext cx="1066800" cy="609600"/>
          </a:xfrm>
          <a:custGeom>
            <a:avLst/>
            <a:gdLst/>
            <a:ahLst/>
            <a:cxnLst/>
            <a:rect l="l" t="t" r="r" b="b"/>
            <a:pathLst>
              <a:path w="1066800" h="609600">
                <a:moveTo>
                  <a:pt x="0" y="0"/>
                </a:moveTo>
                <a:lnTo>
                  <a:pt x="0" y="609599"/>
                </a:lnTo>
                <a:lnTo>
                  <a:pt x="1066799" y="609599"/>
                </a:lnTo>
                <a:lnTo>
                  <a:pt x="106679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7708269" y="5759195"/>
            <a:ext cx="1066800" cy="609600"/>
          </a:xfrm>
          <a:custGeom>
            <a:avLst/>
            <a:gdLst/>
            <a:ahLst/>
            <a:cxnLst/>
            <a:rect l="l" t="t" r="r" b="b"/>
            <a:pathLst>
              <a:path w="1066800" h="609600">
                <a:moveTo>
                  <a:pt x="0" y="0"/>
                </a:moveTo>
                <a:lnTo>
                  <a:pt x="0" y="609599"/>
                </a:lnTo>
                <a:lnTo>
                  <a:pt x="1066799" y="609599"/>
                </a:lnTo>
                <a:lnTo>
                  <a:pt x="1066799" y="0"/>
                </a:lnTo>
                <a:lnTo>
                  <a:pt x="0" y="0"/>
                </a:lnTo>
                <a:close/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 txBox="1"/>
          <p:nvPr/>
        </p:nvSpPr>
        <p:spPr>
          <a:xfrm>
            <a:off x="8126866" y="5870445"/>
            <a:ext cx="229235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C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8" name="object 38"/>
          <p:cNvSpPr/>
          <p:nvPr/>
        </p:nvSpPr>
        <p:spPr>
          <a:xfrm>
            <a:off x="7632069" y="4768595"/>
            <a:ext cx="1371600" cy="609600"/>
          </a:xfrm>
          <a:custGeom>
            <a:avLst/>
            <a:gdLst/>
            <a:ahLst/>
            <a:cxnLst/>
            <a:rect l="l" t="t" r="r" b="b"/>
            <a:pathLst>
              <a:path w="1371600" h="609600">
                <a:moveTo>
                  <a:pt x="1371599" y="304799"/>
                </a:moveTo>
                <a:lnTo>
                  <a:pt x="685799" y="0"/>
                </a:lnTo>
                <a:lnTo>
                  <a:pt x="0" y="304799"/>
                </a:lnTo>
                <a:lnTo>
                  <a:pt x="685799" y="609599"/>
                </a:lnTo>
                <a:lnTo>
                  <a:pt x="1371599" y="3047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7632069" y="4768595"/>
            <a:ext cx="1371600" cy="609600"/>
          </a:xfrm>
          <a:custGeom>
            <a:avLst/>
            <a:gdLst/>
            <a:ahLst/>
            <a:cxnLst/>
            <a:rect l="l" t="t" r="r" b="b"/>
            <a:pathLst>
              <a:path w="1371600" h="609600">
                <a:moveTo>
                  <a:pt x="685799" y="0"/>
                </a:moveTo>
                <a:lnTo>
                  <a:pt x="0" y="304799"/>
                </a:lnTo>
                <a:lnTo>
                  <a:pt x="685799" y="609599"/>
                </a:lnTo>
                <a:lnTo>
                  <a:pt x="1371599" y="304799"/>
                </a:lnTo>
                <a:lnTo>
                  <a:pt x="685799" y="0"/>
                </a:lnTo>
                <a:close/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 txBox="1"/>
          <p:nvPr/>
        </p:nvSpPr>
        <p:spPr>
          <a:xfrm>
            <a:off x="8050666" y="4879845"/>
            <a:ext cx="534035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spc="-10" dirty="0">
                <a:latin typeface="Times New Roman"/>
                <a:cs typeface="Times New Roman"/>
              </a:rPr>
              <a:t>B</a:t>
            </a:r>
            <a:r>
              <a:rPr sz="2400" dirty="0">
                <a:latin typeface="Times New Roman"/>
                <a:cs typeface="Times New Roman"/>
              </a:rPr>
              <a:t>-C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1" name="object 41"/>
          <p:cNvSpPr/>
          <p:nvPr/>
        </p:nvSpPr>
        <p:spPr>
          <a:xfrm>
            <a:off x="8317869" y="5378195"/>
            <a:ext cx="0" cy="381000"/>
          </a:xfrm>
          <a:custGeom>
            <a:avLst/>
            <a:gdLst/>
            <a:ahLst/>
            <a:cxnLst/>
            <a:rect l="l" t="t" r="r" b="b"/>
            <a:pathLst>
              <a:path h="381000">
                <a:moveTo>
                  <a:pt x="0" y="0"/>
                </a:moveTo>
                <a:lnTo>
                  <a:pt x="0" y="380999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 txBox="1"/>
          <p:nvPr/>
        </p:nvSpPr>
        <p:spPr>
          <a:xfrm>
            <a:off x="7684906" y="3355846"/>
            <a:ext cx="245745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N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8017138" y="5372097"/>
            <a:ext cx="245745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N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4" name="object 44"/>
          <p:cNvSpPr/>
          <p:nvPr/>
        </p:nvSpPr>
        <p:spPr>
          <a:xfrm>
            <a:off x="4279269" y="3549395"/>
            <a:ext cx="1371600" cy="609600"/>
          </a:xfrm>
          <a:custGeom>
            <a:avLst/>
            <a:gdLst/>
            <a:ahLst/>
            <a:cxnLst/>
            <a:rect l="l" t="t" r="r" b="b"/>
            <a:pathLst>
              <a:path w="1371600" h="609600">
                <a:moveTo>
                  <a:pt x="1371599" y="304799"/>
                </a:moveTo>
                <a:lnTo>
                  <a:pt x="685799" y="0"/>
                </a:lnTo>
                <a:lnTo>
                  <a:pt x="0" y="304799"/>
                </a:lnTo>
                <a:lnTo>
                  <a:pt x="685799" y="609599"/>
                </a:lnTo>
                <a:lnTo>
                  <a:pt x="1371599" y="3047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4184782" y="3508247"/>
            <a:ext cx="1560830" cy="692150"/>
          </a:xfrm>
          <a:custGeom>
            <a:avLst/>
            <a:gdLst/>
            <a:ahLst/>
            <a:cxnLst/>
            <a:rect l="l" t="t" r="r" b="b"/>
            <a:pathLst>
              <a:path w="1560829" h="692150">
                <a:moveTo>
                  <a:pt x="1560575" y="345947"/>
                </a:moveTo>
                <a:lnTo>
                  <a:pt x="780287" y="0"/>
                </a:lnTo>
                <a:lnTo>
                  <a:pt x="0" y="345947"/>
                </a:lnTo>
                <a:lnTo>
                  <a:pt x="62483" y="373650"/>
                </a:lnTo>
                <a:lnTo>
                  <a:pt x="62483" y="345947"/>
                </a:lnTo>
                <a:lnTo>
                  <a:pt x="780287" y="27431"/>
                </a:lnTo>
                <a:lnTo>
                  <a:pt x="1496567" y="345947"/>
                </a:lnTo>
                <a:lnTo>
                  <a:pt x="1496567" y="374326"/>
                </a:lnTo>
                <a:lnTo>
                  <a:pt x="1560575" y="345947"/>
                </a:lnTo>
                <a:close/>
              </a:path>
              <a:path w="1560829" h="692150">
                <a:moveTo>
                  <a:pt x="1496567" y="374326"/>
                </a:moveTo>
                <a:lnTo>
                  <a:pt x="1496567" y="345947"/>
                </a:lnTo>
                <a:lnTo>
                  <a:pt x="780287" y="664463"/>
                </a:lnTo>
                <a:lnTo>
                  <a:pt x="62483" y="345947"/>
                </a:lnTo>
                <a:lnTo>
                  <a:pt x="62483" y="373650"/>
                </a:lnTo>
                <a:lnTo>
                  <a:pt x="780287" y="691895"/>
                </a:lnTo>
                <a:lnTo>
                  <a:pt x="1496567" y="374326"/>
                </a:lnTo>
                <a:close/>
              </a:path>
              <a:path w="1560829" h="692150">
                <a:moveTo>
                  <a:pt x="1434083" y="345947"/>
                </a:moveTo>
                <a:lnTo>
                  <a:pt x="780287" y="54863"/>
                </a:lnTo>
                <a:lnTo>
                  <a:pt x="124967" y="345947"/>
                </a:lnTo>
                <a:lnTo>
                  <a:pt x="188975" y="374379"/>
                </a:lnTo>
                <a:lnTo>
                  <a:pt x="188975" y="345947"/>
                </a:lnTo>
                <a:lnTo>
                  <a:pt x="780287" y="82295"/>
                </a:lnTo>
                <a:lnTo>
                  <a:pt x="1371599" y="345947"/>
                </a:lnTo>
                <a:lnTo>
                  <a:pt x="1371599" y="373767"/>
                </a:lnTo>
                <a:lnTo>
                  <a:pt x="1434083" y="345947"/>
                </a:lnTo>
                <a:close/>
              </a:path>
              <a:path w="1560829" h="692150">
                <a:moveTo>
                  <a:pt x="1371599" y="373767"/>
                </a:moveTo>
                <a:lnTo>
                  <a:pt x="1371599" y="345947"/>
                </a:lnTo>
                <a:lnTo>
                  <a:pt x="780287" y="609599"/>
                </a:lnTo>
                <a:lnTo>
                  <a:pt x="188975" y="345947"/>
                </a:lnTo>
                <a:lnTo>
                  <a:pt x="188975" y="374379"/>
                </a:lnTo>
                <a:lnTo>
                  <a:pt x="780287" y="637031"/>
                </a:lnTo>
                <a:lnTo>
                  <a:pt x="1371599" y="37376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 txBox="1"/>
          <p:nvPr/>
        </p:nvSpPr>
        <p:spPr>
          <a:xfrm>
            <a:off x="4688723" y="3662170"/>
            <a:ext cx="550545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spc="-10" dirty="0">
                <a:latin typeface="Times New Roman"/>
                <a:cs typeface="Times New Roman"/>
              </a:rPr>
              <a:t>A</a:t>
            </a:r>
            <a:r>
              <a:rPr sz="2400" dirty="0">
                <a:latin typeface="Times New Roman"/>
                <a:cs typeface="Times New Roman"/>
              </a:rPr>
              <a:t>-B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8" name="object 48"/>
          <p:cNvSpPr txBox="1">
            <a:spLocks noGrp="1"/>
          </p:cNvSpPr>
          <p:nvPr>
            <p:ph type="ftr" sz="quarter" idx="5"/>
          </p:nvPr>
        </p:nvSpPr>
        <p:spPr>
          <a:xfrm>
            <a:off x="3054482" y="6601751"/>
            <a:ext cx="6290313" cy="1923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520"/>
              </a:lnSpc>
            </a:pPr>
            <a:r>
              <a:rPr lang="es-UY" spc="-5" dirty="0" err="1" smtClean="0"/>
              <a:t>Prof.N.Piazza</a:t>
            </a:r>
            <a:r>
              <a:rPr lang="es-UY" spc="-5" dirty="0" smtClean="0"/>
              <a:t> (tomado de aportes del Prof. L. </a:t>
            </a:r>
            <a:r>
              <a:rPr lang="es-UY" spc="-5" dirty="0" err="1" smtClean="0"/>
              <a:t>Carámbula</a:t>
            </a:r>
            <a:endParaRPr spc="-5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5" dirty="0"/>
              <a:t>Esquema</a:t>
            </a:r>
            <a:r>
              <a:rPr spc="-35" dirty="0"/>
              <a:t> </a:t>
            </a:r>
            <a:r>
              <a:rPr spc="-5" dirty="0"/>
              <a:t>Relacional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2832100" y="6601752"/>
            <a:ext cx="6512695" cy="1923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520"/>
              </a:lnSpc>
            </a:pPr>
            <a:r>
              <a:rPr lang="es-UY" spc="-5" dirty="0" err="1" smtClean="0"/>
              <a:t>Prof.N.Piazza</a:t>
            </a:r>
            <a:r>
              <a:rPr lang="es-UY" spc="-5" dirty="0" smtClean="0"/>
              <a:t> (tomado de aportes del Prof. L. </a:t>
            </a:r>
            <a:r>
              <a:rPr lang="es-UY" spc="-5" dirty="0" err="1" smtClean="0"/>
              <a:t>Carámbula</a:t>
            </a:r>
            <a:endParaRPr spc="-5" dirty="0"/>
          </a:p>
        </p:txBody>
      </p:sp>
      <p:sp>
        <p:nvSpPr>
          <p:cNvPr id="3" name="object 3"/>
          <p:cNvSpPr txBox="1"/>
          <p:nvPr/>
        </p:nvSpPr>
        <p:spPr>
          <a:xfrm>
            <a:off x="1157612" y="2060954"/>
            <a:ext cx="8147050" cy="37280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06705" indent="-294005">
              <a:lnSpc>
                <a:spcPct val="100000"/>
              </a:lnSpc>
              <a:buFont typeface="Arial"/>
              <a:buChar char="•"/>
              <a:tabLst>
                <a:tab pos="307340" algn="l"/>
              </a:tabLst>
            </a:pPr>
            <a:r>
              <a:rPr sz="3200" b="1" spc="-5" dirty="0">
                <a:latin typeface="Arial"/>
                <a:cs typeface="Arial"/>
              </a:rPr>
              <a:t>Modelo</a:t>
            </a:r>
            <a:r>
              <a:rPr sz="3200" b="1" spc="-114" dirty="0">
                <a:latin typeface="Arial"/>
                <a:cs typeface="Arial"/>
              </a:rPr>
              <a:t> </a:t>
            </a:r>
            <a:r>
              <a:rPr sz="3200" b="1" spc="-5" dirty="0">
                <a:latin typeface="Arial"/>
                <a:cs typeface="Arial"/>
              </a:rPr>
              <a:t>Lógico</a:t>
            </a:r>
            <a:endParaRPr sz="3200">
              <a:latin typeface="Arial"/>
              <a:cs typeface="Arial"/>
            </a:endParaRPr>
          </a:p>
          <a:p>
            <a:pPr marL="497205">
              <a:lnSpc>
                <a:spcPct val="100000"/>
              </a:lnSpc>
              <a:spcBef>
                <a:spcPts val="675"/>
              </a:spcBef>
            </a:pPr>
            <a:r>
              <a:rPr sz="2800" dirty="0">
                <a:latin typeface="Arial"/>
                <a:cs typeface="Arial"/>
              </a:rPr>
              <a:t>–</a:t>
            </a:r>
            <a:r>
              <a:rPr sz="2800" b="1" dirty="0">
                <a:latin typeface="Arial"/>
                <a:cs typeface="Arial"/>
              </a:rPr>
              <a:t>Esquema</a:t>
            </a:r>
            <a:r>
              <a:rPr sz="2800" b="1" spc="-65" dirty="0">
                <a:latin typeface="Arial"/>
                <a:cs typeface="Arial"/>
              </a:rPr>
              <a:t> </a:t>
            </a:r>
            <a:r>
              <a:rPr sz="2800" b="1" spc="-5" dirty="0">
                <a:latin typeface="Arial"/>
                <a:cs typeface="Arial"/>
              </a:rPr>
              <a:t>Relacional</a:t>
            </a:r>
            <a:endParaRPr sz="2800">
              <a:latin typeface="Arial"/>
              <a:cs typeface="Arial"/>
            </a:endParaRPr>
          </a:p>
          <a:p>
            <a:pPr marL="1155700" lvl="1" indent="-228600">
              <a:lnSpc>
                <a:spcPct val="100000"/>
              </a:lnSpc>
              <a:spcBef>
                <a:spcPts val="1220"/>
              </a:spcBef>
              <a:buFont typeface="Arial"/>
              <a:buChar char="•"/>
              <a:tabLst>
                <a:tab pos="1155700" algn="l"/>
              </a:tabLst>
            </a:pPr>
            <a:r>
              <a:rPr sz="2800" b="1" spc="-5" dirty="0">
                <a:latin typeface="Arial"/>
                <a:cs typeface="Arial"/>
              </a:rPr>
              <a:t>Representación a través </a:t>
            </a:r>
            <a:r>
              <a:rPr sz="2800" b="1" spc="-10" dirty="0">
                <a:latin typeface="Arial"/>
                <a:cs typeface="Arial"/>
              </a:rPr>
              <a:t>de </a:t>
            </a:r>
            <a:r>
              <a:rPr sz="2800" b="1" spc="-5" dirty="0">
                <a:latin typeface="Arial"/>
                <a:cs typeface="Arial"/>
              </a:rPr>
              <a:t>tablas </a:t>
            </a:r>
            <a:r>
              <a:rPr sz="2800" b="1" spc="-10" dirty="0">
                <a:latin typeface="Arial"/>
                <a:cs typeface="Arial"/>
              </a:rPr>
              <a:t>de </a:t>
            </a:r>
            <a:r>
              <a:rPr sz="2800" b="1" spc="640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un</a:t>
            </a:r>
            <a:endParaRPr sz="2800">
              <a:latin typeface="Arial"/>
              <a:cs typeface="Arial"/>
            </a:endParaRPr>
          </a:p>
          <a:p>
            <a:pPr marL="1155700">
              <a:lnSpc>
                <a:spcPct val="100000"/>
              </a:lnSpc>
              <a:spcBef>
                <a:spcPts val="685"/>
              </a:spcBef>
            </a:pPr>
            <a:r>
              <a:rPr sz="2800" b="1" spc="-5" dirty="0">
                <a:latin typeface="Arial"/>
                <a:cs typeface="Arial"/>
              </a:rPr>
              <a:t>D.</a:t>
            </a:r>
            <a:r>
              <a:rPr sz="2800" b="1" spc="-100" dirty="0">
                <a:latin typeface="Arial"/>
                <a:cs typeface="Arial"/>
              </a:rPr>
              <a:t> </a:t>
            </a:r>
            <a:r>
              <a:rPr sz="2800" b="1" spc="-5" dirty="0">
                <a:latin typeface="Arial"/>
                <a:cs typeface="Arial"/>
              </a:rPr>
              <a:t>E-R.</a:t>
            </a:r>
            <a:endParaRPr sz="2800">
              <a:latin typeface="Arial"/>
              <a:cs typeface="Arial"/>
            </a:endParaRPr>
          </a:p>
          <a:p>
            <a:pPr marL="1155700" marR="5080" lvl="1" indent="-228600" algn="just">
              <a:lnSpc>
                <a:spcPct val="120200"/>
              </a:lnSpc>
              <a:spcBef>
                <a:spcPts val="665"/>
              </a:spcBef>
              <a:buFont typeface="Arial"/>
              <a:buChar char="•"/>
              <a:tabLst>
                <a:tab pos="1155700" algn="l"/>
              </a:tabLst>
            </a:pPr>
            <a:r>
              <a:rPr sz="2800" b="1" spc="-5" dirty="0">
                <a:latin typeface="Arial"/>
                <a:cs typeface="Arial"/>
              </a:rPr>
              <a:t>Descripción del esquema </a:t>
            </a:r>
            <a:r>
              <a:rPr sz="2800" b="1" spc="-10" dirty="0">
                <a:latin typeface="Arial"/>
                <a:cs typeface="Arial"/>
              </a:rPr>
              <a:t>de </a:t>
            </a:r>
            <a:r>
              <a:rPr sz="2800" b="1" spc="-5" dirty="0">
                <a:latin typeface="Arial"/>
                <a:cs typeface="Arial"/>
              </a:rPr>
              <a:t>la base </a:t>
            </a:r>
            <a:r>
              <a:rPr sz="2800" b="1" spc="-10" dirty="0">
                <a:latin typeface="Arial"/>
                <a:cs typeface="Arial"/>
              </a:rPr>
              <a:t>de  </a:t>
            </a:r>
            <a:r>
              <a:rPr sz="2800" b="1" spc="-5" dirty="0">
                <a:latin typeface="Arial"/>
                <a:cs typeface="Arial"/>
              </a:rPr>
              <a:t>datos a crear para representar la  situación real descripta en el D.</a:t>
            </a:r>
            <a:r>
              <a:rPr sz="2800" b="1" dirty="0">
                <a:latin typeface="Arial"/>
                <a:cs typeface="Arial"/>
              </a:rPr>
              <a:t> </a:t>
            </a:r>
            <a:r>
              <a:rPr sz="2800" b="1" spc="-5" dirty="0">
                <a:latin typeface="Arial"/>
                <a:cs typeface="Arial"/>
              </a:rPr>
              <a:t>E-R.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5" dirty="0"/>
              <a:t>Esquema</a:t>
            </a:r>
            <a:r>
              <a:rPr spc="-35" dirty="0"/>
              <a:t> </a:t>
            </a:r>
            <a:r>
              <a:rPr spc="-5" dirty="0"/>
              <a:t>Relacional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2613036" y="6601752"/>
            <a:ext cx="6731759" cy="1923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520"/>
              </a:lnSpc>
            </a:pPr>
            <a:r>
              <a:rPr lang="es-UY" spc="-5" dirty="0" err="1" smtClean="0"/>
              <a:t>Prof.N.Piazza</a:t>
            </a:r>
            <a:r>
              <a:rPr lang="es-UY" spc="-5" dirty="0" smtClean="0"/>
              <a:t> (tomado de aportes del Prof. L. </a:t>
            </a:r>
            <a:r>
              <a:rPr lang="es-UY" spc="-5" dirty="0" err="1" smtClean="0"/>
              <a:t>Carámbula</a:t>
            </a:r>
            <a:endParaRPr spc="-5" dirty="0"/>
          </a:p>
        </p:txBody>
      </p:sp>
      <p:sp>
        <p:nvSpPr>
          <p:cNvPr id="3" name="object 3"/>
          <p:cNvSpPr txBox="1"/>
          <p:nvPr/>
        </p:nvSpPr>
        <p:spPr>
          <a:xfrm>
            <a:off x="1157612" y="2060954"/>
            <a:ext cx="6587490" cy="27895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06705" indent="-294005">
              <a:lnSpc>
                <a:spcPct val="100000"/>
              </a:lnSpc>
              <a:buFont typeface="Arial"/>
              <a:buChar char="•"/>
              <a:tabLst>
                <a:tab pos="307340" algn="l"/>
              </a:tabLst>
            </a:pPr>
            <a:r>
              <a:rPr sz="3200" b="1" spc="-5" dirty="0">
                <a:latin typeface="Arial"/>
                <a:cs typeface="Arial"/>
              </a:rPr>
              <a:t>Modelo</a:t>
            </a:r>
            <a:r>
              <a:rPr sz="3200" b="1" spc="-114" dirty="0">
                <a:latin typeface="Arial"/>
                <a:cs typeface="Arial"/>
              </a:rPr>
              <a:t> </a:t>
            </a:r>
            <a:r>
              <a:rPr sz="3200" b="1" spc="-5" dirty="0">
                <a:latin typeface="Arial"/>
                <a:cs typeface="Arial"/>
              </a:rPr>
              <a:t>Lógico</a:t>
            </a:r>
            <a:endParaRPr sz="3200">
              <a:latin typeface="Arial"/>
              <a:cs typeface="Arial"/>
            </a:endParaRPr>
          </a:p>
          <a:p>
            <a:pPr marL="497205">
              <a:lnSpc>
                <a:spcPct val="100000"/>
              </a:lnSpc>
              <a:spcBef>
                <a:spcPts val="675"/>
              </a:spcBef>
            </a:pPr>
            <a:r>
              <a:rPr sz="2800" dirty="0">
                <a:latin typeface="Arial"/>
                <a:cs typeface="Arial"/>
              </a:rPr>
              <a:t>–</a:t>
            </a:r>
            <a:r>
              <a:rPr sz="2800" b="1" dirty="0">
                <a:latin typeface="Arial"/>
                <a:cs typeface="Arial"/>
              </a:rPr>
              <a:t>Esquema</a:t>
            </a:r>
            <a:r>
              <a:rPr sz="2800" b="1" spc="-65" dirty="0">
                <a:latin typeface="Arial"/>
                <a:cs typeface="Arial"/>
              </a:rPr>
              <a:t> </a:t>
            </a:r>
            <a:r>
              <a:rPr sz="2800" b="1" spc="-5" dirty="0">
                <a:latin typeface="Arial"/>
                <a:cs typeface="Arial"/>
              </a:rPr>
              <a:t>Relacional</a:t>
            </a:r>
            <a:endParaRPr sz="2800">
              <a:latin typeface="Arial"/>
              <a:cs typeface="Arial"/>
            </a:endParaRPr>
          </a:p>
          <a:p>
            <a:pPr marL="1155700" lvl="1" indent="-228600">
              <a:lnSpc>
                <a:spcPct val="100000"/>
              </a:lnSpc>
              <a:spcBef>
                <a:spcPts val="1220"/>
              </a:spcBef>
              <a:buFont typeface="Arial"/>
              <a:buChar char="•"/>
              <a:tabLst>
                <a:tab pos="1155700" algn="l"/>
              </a:tabLst>
            </a:pPr>
            <a:r>
              <a:rPr sz="2800" b="1" spc="-5" dirty="0">
                <a:latin typeface="Arial"/>
                <a:cs typeface="Arial"/>
              </a:rPr>
              <a:t>Conformado</a:t>
            </a:r>
            <a:r>
              <a:rPr sz="2800" b="1" spc="-55" dirty="0">
                <a:latin typeface="Arial"/>
                <a:cs typeface="Arial"/>
              </a:rPr>
              <a:t> </a:t>
            </a:r>
            <a:r>
              <a:rPr sz="2800" b="1" spc="-5" dirty="0">
                <a:latin typeface="Arial"/>
                <a:cs typeface="Arial"/>
              </a:rPr>
              <a:t>por:</a:t>
            </a:r>
            <a:endParaRPr sz="2800">
              <a:latin typeface="Arial"/>
              <a:cs typeface="Arial"/>
            </a:endParaRPr>
          </a:p>
          <a:p>
            <a:pPr marL="1384300">
              <a:lnSpc>
                <a:spcPct val="100000"/>
              </a:lnSpc>
              <a:spcBef>
                <a:spcPts val="1355"/>
              </a:spcBef>
            </a:pPr>
            <a:r>
              <a:rPr sz="2800" spc="-5" dirty="0">
                <a:latin typeface="Arial"/>
                <a:cs typeface="Arial"/>
              </a:rPr>
              <a:t>–</a:t>
            </a:r>
            <a:r>
              <a:rPr sz="2800" spc="-535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El </a:t>
            </a:r>
            <a:r>
              <a:rPr sz="2800" b="1" spc="-5" dirty="0">
                <a:latin typeface="Arial"/>
                <a:cs typeface="Arial"/>
              </a:rPr>
              <a:t>Pasaje a Tablas del D. E-R.</a:t>
            </a:r>
            <a:endParaRPr sz="2800">
              <a:latin typeface="Arial"/>
              <a:cs typeface="Arial"/>
            </a:endParaRPr>
          </a:p>
          <a:p>
            <a:pPr marL="1384300">
              <a:lnSpc>
                <a:spcPct val="100000"/>
              </a:lnSpc>
              <a:spcBef>
                <a:spcPts val="1355"/>
              </a:spcBef>
            </a:pPr>
            <a:r>
              <a:rPr sz="2800" spc="-5" dirty="0">
                <a:latin typeface="Arial"/>
                <a:cs typeface="Arial"/>
              </a:rPr>
              <a:t>–</a:t>
            </a:r>
            <a:r>
              <a:rPr sz="2800" spc="-535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El </a:t>
            </a:r>
            <a:r>
              <a:rPr sz="2800" b="1" spc="-5" dirty="0">
                <a:latin typeface="Arial"/>
                <a:cs typeface="Arial"/>
              </a:rPr>
              <a:t>proceso </a:t>
            </a:r>
            <a:r>
              <a:rPr sz="2800" b="1" spc="-10" dirty="0">
                <a:latin typeface="Arial"/>
                <a:cs typeface="Arial"/>
              </a:rPr>
              <a:t>de </a:t>
            </a:r>
            <a:r>
              <a:rPr sz="2800" b="1" spc="-5" dirty="0">
                <a:latin typeface="Arial"/>
                <a:cs typeface="Arial"/>
              </a:rPr>
              <a:t>Normalización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47700">
              <a:lnSpc>
                <a:spcPct val="100000"/>
              </a:lnSpc>
            </a:pPr>
            <a:r>
              <a:rPr dirty="0"/>
              <a:t>Pasaje a</a:t>
            </a:r>
            <a:r>
              <a:rPr spc="-85" dirty="0"/>
              <a:t> </a:t>
            </a:r>
            <a:r>
              <a:rPr spc="-5" dirty="0"/>
              <a:t>Tablas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57612" y="2060954"/>
            <a:ext cx="8145780" cy="22910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06705" indent="-294005">
              <a:lnSpc>
                <a:spcPct val="100000"/>
              </a:lnSpc>
              <a:buFont typeface="Arial"/>
              <a:buChar char="•"/>
              <a:tabLst>
                <a:tab pos="307340" algn="l"/>
              </a:tabLst>
            </a:pPr>
            <a:r>
              <a:rPr sz="3200" b="1" spc="-5" dirty="0">
                <a:latin typeface="Arial"/>
                <a:cs typeface="Arial"/>
              </a:rPr>
              <a:t>Entidades</a:t>
            </a:r>
            <a:endParaRPr sz="3200">
              <a:latin typeface="Arial"/>
              <a:cs typeface="Arial"/>
            </a:endParaRPr>
          </a:p>
          <a:p>
            <a:pPr marL="698500" marR="5080" indent="-201295" algn="just">
              <a:lnSpc>
                <a:spcPct val="100099"/>
              </a:lnSpc>
              <a:spcBef>
                <a:spcPts val="670"/>
              </a:spcBef>
            </a:pPr>
            <a:r>
              <a:rPr sz="2800" dirty="0">
                <a:latin typeface="Arial"/>
                <a:cs typeface="Arial"/>
              </a:rPr>
              <a:t>–</a:t>
            </a:r>
            <a:r>
              <a:rPr sz="2800" b="1" dirty="0">
                <a:latin typeface="Arial"/>
                <a:cs typeface="Arial"/>
              </a:rPr>
              <a:t>En </a:t>
            </a:r>
            <a:r>
              <a:rPr sz="2800" b="1" spc="-5" dirty="0">
                <a:latin typeface="Arial"/>
                <a:cs typeface="Arial"/>
              </a:rPr>
              <a:t>principio, cada colección </a:t>
            </a:r>
            <a:r>
              <a:rPr sz="2800" b="1" spc="-10" dirty="0">
                <a:latin typeface="Arial"/>
                <a:cs typeface="Arial"/>
              </a:rPr>
              <a:t>de </a:t>
            </a:r>
            <a:r>
              <a:rPr sz="2800" b="1" spc="-5" dirty="0">
                <a:latin typeface="Arial"/>
                <a:cs typeface="Arial"/>
              </a:rPr>
              <a:t>objetos  (entidad) genera </a:t>
            </a:r>
            <a:r>
              <a:rPr sz="2800" b="1" spc="-10" dirty="0">
                <a:latin typeface="Arial"/>
                <a:cs typeface="Arial"/>
              </a:rPr>
              <a:t>una </a:t>
            </a:r>
            <a:r>
              <a:rPr sz="2800" b="1" spc="-5" dirty="0">
                <a:latin typeface="Arial"/>
                <a:cs typeface="Arial"/>
              </a:rPr>
              <a:t>tabla con el </a:t>
            </a:r>
            <a:r>
              <a:rPr sz="2800" b="1" spc="-10" dirty="0">
                <a:latin typeface="Arial"/>
                <a:cs typeface="Arial"/>
              </a:rPr>
              <a:t>mismo  </a:t>
            </a:r>
            <a:r>
              <a:rPr sz="2800" b="1" spc="-5" dirty="0">
                <a:latin typeface="Arial"/>
                <a:cs typeface="Arial"/>
              </a:rPr>
              <a:t>nombre, para almacenar los datos </a:t>
            </a:r>
            <a:r>
              <a:rPr sz="2800" b="1" spc="-10" dirty="0">
                <a:latin typeface="Arial"/>
                <a:cs typeface="Arial"/>
              </a:rPr>
              <a:t>que </a:t>
            </a:r>
            <a:r>
              <a:rPr sz="2800" b="1" dirty="0">
                <a:latin typeface="Arial"/>
                <a:cs typeface="Arial"/>
              </a:rPr>
              <a:t>la  </a:t>
            </a:r>
            <a:r>
              <a:rPr sz="2800" b="1" spc="-5" dirty="0">
                <a:latin typeface="Arial"/>
                <a:cs typeface="Arial"/>
              </a:rPr>
              <a:t>describen</a:t>
            </a:r>
            <a:r>
              <a:rPr sz="2800" b="1" spc="-45" dirty="0">
                <a:latin typeface="Arial"/>
                <a:cs typeface="Arial"/>
              </a:rPr>
              <a:t> </a:t>
            </a:r>
            <a:r>
              <a:rPr sz="2800" b="1" spc="-5" dirty="0">
                <a:latin typeface="Arial"/>
                <a:cs typeface="Arial"/>
              </a:rPr>
              <a:t>(atributos).</a:t>
            </a:r>
            <a:endParaRPr sz="28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735201" y="4425695"/>
            <a:ext cx="1676400" cy="609600"/>
          </a:xfrm>
          <a:custGeom>
            <a:avLst/>
            <a:gdLst/>
            <a:ahLst/>
            <a:cxnLst/>
            <a:rect l="l" t="t" r="r" b="b"/>
            <a:pathLst>
              <a:path w="1676400" h="609600">
                <a:moveTo>
                  <a:pt x="0" y="0"/>
                </a:moveTo>
                <a:lnTo>
                  <a:pt x="0" y="609599"/>
                </a:lnTo>
                <a:lnTo>
                  <a:pt x="1676399" y="609599"/>
                </a:lnTo>
                <a:lnTo>
                  <a:pt x="167639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3735201" y="4425695"/>
            <a:ext cx="1676400" cy="609600"/>
          </a:xfrm>
          <a:prstGeom prst="rect">
            <a:avLst/>
          </a:prstGeom>
          <a:solidFill>
            <a:srgbClr val="FFFFFF"/>
          </a:solidFill>
          <a:ln w="9524">
            <a:solidFill>
              <a:srgbClr val="000000"/>
            </a:solidFill>
          </a:ln>
        </p:spPr>
        <p:txBody>
          <a:bodyPr vert="horz" wrap="square" lIns="0" tIns="106045" rIns="0" bIns="0" rtlCol="0">
            <a:spAutoFit/>
          </a:bodyPr>
          <a:lstStyle/>
          <a:p>
            <a:pPr marL="189865">
              <a:lnSpc>
                <a:spcPct val="100000"/>
              </a:lnSpc>
              <a:spcBef>
                <a:spcPts val="835"/>
              </a:spcBef>
            </a:pPr>
            <a:r>
              <a:rPr sz="2400" spc="-5" dirty="0">
                <a:latin typeface="Times New Roman"/>
                <a:cs typeface="Times New Roman"/>
              </a:rPr>
              <a:t>Estudiante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849501" y="5030723"/>
            <a:ext cx="347980" cy="500380"/>
          </a:xfrm>
          <a:custGeom>
            <a:avLst/>
            <a:gdLst/>
            <a:ahLst/>
            <a:cxnLst/>
            <a:rect l="l" t="t" r="r" b="b"/>
            <a:pathLst>
              <a:path w="347979" h="500379">
                <a:moveTo>
                  <a:pt x="54222" y="427682"/>
                </a:moveTo>
                <a:lnTo>
                  <a:pt x="44195" y="423671"/>
                </a:lnTo>
                <a:lnTo>
                  <a:pt x="30479" y="425195"/>
                </a:lnTo>
                <a:lnTo>
                  <a:pt x="16763" y="429767"/>
                </a:lnTo>
                <a:lnTo>
                  <a:pt x="6095" y="440435"/>
                </a:lnTo>
                <a:lnTo>
                  <a:pt x="0" y="454151"/>
                </a:lnTo>
                <a:lnTo>
                  <a:pt x="0" y="469391"/>
                </a:lnTo>
                <a:lnTo>
                  <a:pt x="6095" y="483107"/>
                </a:lnTo>
                <a:lnTo>
                  <a:pt x="16763" y="493775"/>
                </a:lnTo>
                <a:lnTo>
                  <a:pt x="30479" y="499871"/>
                </a:lnTo>
                <a:lnTo>
                  <a:pt x="33527" y="499871"/>
                </a:lnTo>
                <a:lnTo>
                  <a:pt x="33527" y="458723"/>
                </a:lnTo>
                <a:lnTo>
                  <a:pt x="54222" y="427682"/>
                </a:lnTo>
                <a:close/>
              </a:path>
              <a:path w="347979" h="500379">
                <a:moveTo>
                  <a:pt x="62483" y="432815"/>
                </a:moveTo>
                <a:lnTo>
                  <a:pt x="59435" y="429767"/>
                </a:lnTo>
                <a:lnTo>
                  <a:pt x="54222" y="427682"/>
                </a:lnTo>
                <a:lnTo>
                  <a:pt x="33527" y="458723"/>
                </a:lnTo>
                <a:lnTo>
                  <a:pt x="33527" y="463295"/>
                </a:lnTo>
                <a:lnTo>
                  <a:pt x="35051" y="466343"/>
                </a:lnTo>
                <a:lnTo>
                  <a:pt x="38099" y="466343"/>
                </a:lnTo>
                <a:lnTo>
                  <a:pt x="41147" y="464819"/>
                </a:lnTo>
                <a:lnTo>
                  <a:pt x="62483" y="432815"/>
                </a:lnTo>
                <a:close/>
              </a:path>
              <a:path w="347979" h="500379">
                <a:moveTo>
                  <a:pt x="74675" y="469391"/>
                </a:moveTo>
                <a:lnTo>
                  <a:pt x="74675" y="454151"/>
                </a:lnTo>
                <a:lnTo>
                  <a:pt x="70103" y="440435"/>
                </a:lnTo>
                <a:lnTo>
                  <a:pt x="62483" y="432815"/>
                </a:lnTo>
                <a:lnTo>
                  <a:pt x="41147" y="464819"/>
                </a:lnTo>
                <a:lnTo>
                  <a:pt x="38099" y="466343"/>
                </a:lnTo>
                <a:lnTo>
                  <a:pt x="35051" y="466343"/>
                </a:lnTo>
                <a:lnTo>
                  <a:pt x="33527" y="463295"/>
                </a:lnTo>
                <a:lnTo>
                  <a:pt x="33527" y="499871"/>
                </a:lnTo>
                <a:lnTo>
                  <a:pt x="45719" y="499871"/>
                </a:lnTo>
                <a:lnTo>
                  <a:pt x="59435" y="493775"/>
                </a:lnTo>
                <a:lnTo>
                  <a:pt x="70103" y="483107"/>
                </a:lnTo>
                <a:lnTo>
                  <a:pt x="74675" y="469391"/>
                </a:lnTo>
                <a:close/>
              </a:path>
              <a:path w="347979" h="500379">
                <a:moveTo>
                  <a:pt x="347471" y="3047"/>
                </a:moveTo>
                <a:lnTo>
                  <a:pt x="344423" y="0"/>
                </a:lnTo>
                <a:lnTo>
                  <a:pt x="341375" y="0"/>
                </a:lnTo>
                <a:lnTo>
                  <a:pt x="338327" y="1523"/>
                </a:lnTo>
                <a:lnTo>
                  <a:pt x="54222" y="427682"/>
                </a:lnTo>
                <a:lnTo>
                  <a:pt x="59435" y="429767"/>
                </a:lnTo>
                <a:lnTo>
                  <a:pt x="62483" y="432815"/>
                </a:lnTo>
                <a:lnTo>
                  <a:pt x="345947" y="7619"/>
                </a:lnTo>
                <a:lnTo>
                  <a:pt x="347471" y="304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187830" y="5030723"/>
            <a:ext cx="117475" cy="500380"/>
          </a:xfrm>
          <a:custGeom>
            <a:avLst/>
            <a:gdLst/>
            <a:ahLst/>
            <a:cxnLst/>
            <a:rect l="l" t="t" r="r" b="b"/>
            <a:pathLst>
              <a:path w="117475" h="500379">
                <a:moveTo>
                  <a:pt x="79334" y="424189"/>
                </a:moveTo>
                <a:lnTo>
                  <a:pt x="9143" y="3047"/>
                </a:lnTo>
                <a:lnTo>
                  <a:pt x="6095" y="0"/>
                </a:lnTo>
                <a:lnTo>
                  <a:pt x="3047" y="0"/>
                </a:lnTo>
                <a:lnTo>
                  <a:pt x="0" y="1523"/>
                </a:lnTo>
                <a:lnTo>
                  <a:pt x="0" y="6095"/>
                </a:lnTo>
                <a:lnTo>
                  <a:pt x="69913" y="425576"/>
                </a:lnTo>
                <a:lnTo>
                  <a:pt x="74675" y="423671"/>
                </a:lnTo>
                <a:lnTo>
                  <a:pt x="79334" y="424189"/>
                </a:lnTo>
                <a:close/>
              </a:path>
              <a:path w="117475" h="500379">
                <a:moveTo>
                  <a:pt x="85343" y="499719"/>
                </a:moveTo>
                <a:lnTo>
                  <a:pt x="85343" y="460247"/>
                </a:lnTo>
                <a:lnTo>
                  <a:pt x="83819" y="464819"/>
                </a:lnTo>
                <a:lnTo>
                  <a:pt x="80771" y="466343"/>
                </a:lnTo>
                <a:lnTo>
                  <a:pt x="77723" y="466343"/>
                </a:lnTo>
                <a:lnTo>
                  <a:pt x="76199" y="463295"/>
                </a:lnTo>
                <a:lnTo>
                  <a:pt x="69913" y="425576"/>
                </a:lnTo>
                <a:lnTo>
                  <a:pt x="59435" y="429767"/>
                </a:lnTo>
                <a:lnTo>
                  <a:pt x="48767" y="438911"/>
                </a:lnTo>
                <a:lnTo>
                  <a:pt x="42671" y="452627"/>
                </a:lnTo>
                <a:lnTo>
                  <a:pt x="42671" y="467867"/>
                </a:lnTo>
                <a:lnTo>
                  <a:pt x="48767" y="481583"/>
                </a:lnTo>
                <a:lnTo>
                  <a:pt x="57911" y="492251"/>
                </a:lnTo>
                <a:lnTo>
                  <a:pt x="71627" y="498347"/>
                </a:lnTo>
                <a:lnTo>
                  <a:pt x="85343" y="499719"/>
                </a:lnTo>
                <a:close/>
              </a:path>
              <a:path w="117475" h="500379">
                <a:moveTo>
                  <a:pt x="85343" y="460247"/>
                </a:moveTo>
                <a:lnTo>
                  <a:pt x="79334" y="424189"/>
                </a:lnTo>
                <a:lnTo>
                  <a:pt x="74675" y="423671"/>
                </a:lnTo>
                <a:lnTo>
                  <a:pt x="69913" y="425576"/>
                </a:lnTo>
                <a:lnTo>
                  <a:pt x="76199" y="463295"/>
                </a:lnTo>
                <a:lnTo>
                  <a:pt x="77723" y="466343"/>
                </a:lnTo>
                <a:lnTo>
                  <a:pt x="80771" y="466343"/>
                </a:lnTo>
                <a:lnTo>
                  <a:pt x="83819" y="464819"/>
                </a:lnTo>
                <a:lnTo>
                  <a:pt x="85343" y="460247"/>
                </a:lnTo>
                <a:close/>
              </a:path>
              <a:path w="117475" h="500379">
                <a:moveTo>
                  <a:pt x="117347" y="470915"/>
                </a:moveTo>
                <a:lnTo>
                  <a:pt x="117347" y="455675"/>
                </a:lnTo>
                <a:lnTo>
                  <a:pt x="112775" y="441959"/>
                </a:lnTo>
                <a:lnTo>
                  <a:pt x="102107" y="431291"/>
                </a:lnTo>
                <a:lnTo>
                  <a:pt x="88391" y="425195"/>
                </a:lnTo>
                <a:lnTo>
                  <a:pt x="79334" y="424189"/>
                </a:lnTo>
                <a:lnTo>
                  <a:pt x="85343" y="460247"/>
                </a:lnTo>
                <a:lnTo>
                  <a:pt x="85343" y="499719"/>
                </a:lnTo>
                <a:lnTo>
                  <a:pt x="86867" y="499871"/>
                </a:lnTo>
                <a:lnTo>
                  <a:pt x="100583" y="493775"/>
                </a:lnTo>
                <a:lnTo>
                  <a:pt x="111251" y="484631"/>
                </a:lnTo>
                <a:lnTo>
                  <a:pt x="117347" y="47091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187830" y="5030723"/>
            <a:ext cx="728980" cy="424180"/>
          </a:xfrm>
          <a:custGeom>
            <a:avLst/>
            <a:gdLst/>
            <a:ahLst/>
            <a:cxnLst/>
            <a:rect l="l" t="t" r="r" b="b"/>
            <a:pathLst>
              <a:path w="728979" h="424179">
                <a:moveTo>
                  <a:pt x="659891" y="363219"/>
                </a:moveTo>
                <a:lnTo>
                  <a:pt x="6095" y="0"/>
                </a:lnTo>
                <a:lnTo>
                  <a:pt x="3047" y="0"/>
                </a:lnTo>
                <a:lnTo>
                  <a:pt x="0" y="1523"/>
                </a:lnTo>
                <a:lnTo>
                  <a:pt x="0" y="6095"/>
                </a:lnTo>
                <a:lnTo>
                  <a:pt x="1523" y="9143"/>
                </a:lnTo>
                <a:lnTo>
                  <a:pt x="655177" y="372284"/>
                </a:lnTo>
                <a:lnTo>
                  <a:pt x="656843" y="367283"/>
                </a:lnTo>
                <a:lnTo>
                  <a:pt x="659891" y="363219"/>
                </a:lnTo>
                <a:close/>
              </a:path>
              <a:path w="728979" h="424179">
                <a:moveTo>
                  <a:pt x="694943" y="422757"/>
                </a:moveTo>
                <a:lnTo>
                  <a:pt x="694943" y="384047"/>
                </a:lnTo>
                <a:lnTo>
                  <a:pt x="693419" y="388619"/>
                </a:lnTo>
                <a:lnTo>
                  <a:pt x="691895" y="390143"/>
                </a:lnTo>
                <a:lnTo>
                  <a:pt x="687323" y="390143"/>
                </a:lnTo>
                <a:lnTo>
                  <a:pt x="655177" y="372284"/>
                </a:lnTo>
                <a:lnTo>
                  <a:pt x="652271" y="380999"/>
                </a:lnTo>
                <a:lnTo>
                  <a:pt x="653795" y="396239"/>
                </a:lnTo>
                <a:lnTo>
                  <a:pt x="659891" y="408431"/>
                </a:lnTo>
                <a:lnTo>
                  <a:pt x="672083" y="419099"/>
                </a:lnTo>
                <a:lnTo>
                  <a:pt x="685799" y="423671"/>
                </a:lnTo>
                <a:lnTo>
                  <a:pt x="694943" y="422757"/>
                </a:lnTo>
                <a:close/>
              </a:path>
              <a:path w="728979" h="424179">
                <a:moveTo>
                  <a:pt x="694943" y="384047"/>
                </a:moveTo>
                <a:lnTo>
                  <a:pt x="691895" y="380999"/>
                </a:lnTo>
                <a:lnTo>
                  <a:pt x="659891" y="363219"/>
                </a:lnTo>
                <a:lnTo>
                  <a:pt x="656843" y="367283"/>
                </a:lnTo>
                <a:lnTo>
                  <a:pt x="655177" y="372284"/>
                </a:lnTo>
                <a:lnTo>
                  <a:pt x="687323" y="390143"/>
                </a:lnTo>
                <a:lnTo>
                  <a:pt x="691895" y="390143"/>
                </a:lnTo>
                <a:lnTo>
                  <a:pt x="693419" y="388619"/>
                </a:lnTo>
                <a:lnTo>
                  <a:pt x="694943" y="384047"/>
                </a:lnTo>
                <a:close/>
              </a:path>
              <a:path w="728979" h="424179">
                <a:moveTo>
                  <a:pt x="728471" y="390143"/>
                </a:moveTo>
                <a:lnTo>
                  <a:pt x="726947" y="374903"/>
                </a:lnTo>
                <a:lnTo>
                  <a:pt x="719327" y="362711"/>
                </a:lnTo>
                <a:lnTo>
                  <a:pt x="708659" y="352043"/>
                </a:lnTo>
                <a:lnTo>
                  <a:pt x="693419" y="347471"/>
                </a:lnTo>
                <a:lnTo>
                  <a:pt x="679703" y="348995"/>
                </a:lnTo>
                <a:lnTo>
                  <a:pt x="665987" y="355091"/>
                </a:lnTo>
                <a:lnTo>
                  <a:pt x="659891" y="363219"/>
                </a:lnTo>
                <a:lnTo>
                  <a:pt x="691895" y="380999"/>
                </a:lnTo>
                <a:lnTo>
                  <a:pt x="694943" y="384047"/>
                </a:lnTo>
                <a:lnTo>
                  <a:pt x="694943" y="422757"/>
                </a:lnTo>
                <a:lnTo>
                  <a:pt x="701039" y="422147"/>
                </a:lnTo>
                <a:lnTo>
                  <a:pt x="713231" y="416051"/>
                </a:lnTo>
                <a:lnTo>
                  <a:pt x="723899" y="403859"/>
                </a:lnTo>
                <a:lnTo>
                  <a:pt x="728471" y="39014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187830" y="5030723"/>
            <a:ext cx="1184275" cy="195580"/>
          </a:xfrm>
          <a:custGeom>
            <a:avLst/>
            <a:gdLst/>
            <a:ahLst/>
            <a:cxnLst/>
            <a:rect l="l" t="t" r="r" b="b"/>
            <a:pathLst>
              <a:path w="1184275" h="195579">
                <a:moveTo>
                  <a:pt x="1110937" y="147515"/>
                </a:moveTo>
                <a:lnTo>
                  <a:pt x="4571" y="0"/>
                </a:lnTo>
                <a:lnTo>
                  <a:pt x="1523" y="1523"/>
                </a:lnTo>
                <a:lnTo>
                  <a:pt x="0" y="4571"/>
                </a:lnTo>
                <a:lnTo>
                  <a:pt x="0" y="7619"/>
                </a:lnTo>
                <a:lnTo>
                  <a:pt x="3047" y="9143"/>
                </a:lnTo>
                <a:lnTo>
                  <a:pt x="1109471" y="156667"/>
                </a:lnTo>
                <a:lnTo>
                  <a:pt x="1109471" y="152399"/>
                </a:lnTo>
                <a:lnTo>
                  <a:pt x="1110937" y="147515"/>
                </a:lnTo>
                <a:close/>
              </a:path>
              <a:path w="1184275" h="195579">
                <a:moveTo>
                  <a:pt x="1152143" y="156971"/>
                </a:moveTo>
                <a:lnTo>
                  <a:pt x="1150619" y="153923"/>
                </a:lnTo>
                <a:lnTo>
                  <a:pt x="1147571" y="152399"/>
                </a:lnTo>
                <a:lnTo>
                  <a:pt x="1110937" y="147515"/>
                </a:lnTo>
                <a:lnTo>
                  <a:pt x="1109471" y="152399"/>
                </a:lnTo>
                <a:lnTo>
                  <a:pt x="1109904" y="156724"/>
                </a:lnTo>
                <a:lnTo>
                  <a:pt x="1146047" y="161543"/>
                </a:lnTo>
                <a:lnTo>
                  <a:pt x="1150619" y="161543"/>
                </a:lnTo>
                <a:lnTo>
                  <a:pt x="1152143" y="156971"/>
                </a:lnTo>
                <a:close/>
              </a:path>
              <a:path w="1184275" h="195579">
                <a:moveTo>
                  <a:pt x="1109904" y="156724"/>
                </a:moveTo>
                <a:lnTo>
                  <a:pt x="1109471" y="152399"/>
                </a:lnTo>
                <a:lnTo>
                  <a:pt x="1109471" y="156667"/>
                </a:lnTo>
                <a:lnTo>
                  <a:pt x="1109904" y="156724"/>
                </a:lnTo>
                <a:close/>
              </a:path>
              <a:path w="1184275" h="195579">
                <a:moveTo>
                  <a:pt x="1152143" y="194005"/>
                </a:moveTo>
                <a:lnTo>
                  <a:pt x="1152143" y="156971"/>
                </a:lnTo>
                <a:lnTo>
                  <a:pt x="1150619" y="161543"/>
                </a:lnTo>
                <a:lnTo>
                  <a:pt x="1146047" y="161543"/>
                </a:lnTo>
                <a:lnTo>
                  <a:pt x="1109904" y="156724"/>
                </a:lnTo>
                <a:lnTo>
                  <a:pt x="1110995" y="167639"/>
                </a:lnTo>
                <a:lnTo>
                  <a:pt x="1117091" y="179831"/>
                </a:lnTo>
                <a:lnTo>
                  <a:pt x="1127759" y="190499"/>
                </a:lnTo>
                <a:lnTo>
                  <a:pt x="1141475" y="195071"/>
                </a:lnTo>
                <a:lnTo>
                  <a:pt x="1152143" y="194005"/>
                </a:lnTo>
                <a:close/>
              </a:path>
              <a:path w="1184275" h="195579">
                <a:moveTo>
                  <a:pt x="1184147" y="161543"/>
                </a:moveTo>
                <a:lnTo>
                  <a:pt x="1184147" y="146303"/>
                </a:lnTo>
                <a:lnTo>
                  <a:pt x="1178051" y="134111"/>
                </a:lnTo>
                <a:lnTo>
                  <a:pt x="1165859" y="123443"/>
                </a:lnTo>
                <a:lnTo>
                  <a:pt x="1152143" y="118871"/>
                </a:lnTo>
                <a:lnTo>
                  <a:pt x="1136903" y="120395"/>
                </a:lnTo>
                <a:lnTo>
                  <a:pt x="1124711" y="126491"/>
                </a:lnTo>
                <a:lnTo>
                  <a:pt x="1114043" y="137159"/>
                </a:lnTo>
                <a:lnTo>
                  <a:pt x="1110937" y="147515"/>
                </a:lnTo>
                <a:lnTo>
                  <a:pt x="1147571" y="152399"/>
                </a:lnTo>
                <a:lnTo>
                  <a:pt x="1150619" y="153923"/>
                </a:lnTo>
                <a:lnTo>
                  <a:pt x="1152143" y="156971"/>
                </a:lnTo>
                <a:lnTo>
                  <a:pt x="1152143" y="194005"/>
                </a:lnTo>
                <a:lnTo>
                  <a:pt x="1156715" y="193547"/>
                </a:lnTo>
                <a:lnTo>
                  <a:pt x="1170431" y="187451"/>
                </a:lnTo>
                <a:lnTo>
                  <a:pt x="1179575" y="176783"/>
                </a:lnTo>
                <a:lnTo>
                  <a:pt x="1184147" y="16154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3553344" y="5222745"/>
            <a:ext cx="2663190" cy="605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16050">
              <a:lnSpc>
                <a:spcPts val="2340"/>
              </a:lnSpc>
            </a:pPr>
            <a:r>
              <a:rPr sz="2400" spc="-10" dirty="0">
                <a:latin typeface="Times New Roman"/>
                <a:cs typeface="Times New Roman"/>
              </a:rPr>
              <a:t>f</a:t>
            </a:r>
            <a:r>
              <a:rPr sz="2400" dirty="0">
                <a:latin typeface="Times New Roman"/>
                <a:cs typeface="Times New Roman"/>
              </a:rPr>
              <a:t>ec</a:t>
            </a:r>
            <a:r>
              <a:rPr sz="2400" spc="-5" dirty="0">
                <a:latin typeface="Times New Roman"/>
                <a:cs typeface="Times New Roman"/>
              </a:rPr>
              <a:t>h</a:t>
            </a:r>
            <a:r>
              <a:rPr sz="2400" dirty="0">
                <a:latin typeface="Times New Roman"/>
                <a:cs typeface="Times New Roman"/>
              </a:rPr>
              <a:t>a</a:t>
            </a:r>
            <a:r>
              <a:rPr sz="2400" spc="-5" dirty="0">
                <a:latin typeface="Times New Roman"/>
                <a:cs typeface="Times New Roman"/>
              </a:rPr>
              <a:t>_n</a:t>
            </a:r>
            <a:r>
              <a:rPr sz="2400" spc="-15" dirty="0">
                <a:latin typeface="Times New Roman"/>
                <a:cs typeface="Times New Roman"/>
              </a:rPr>
              <a:t>a</a:t>
            </a:r>
            <a:r>
              <a:rPr sz="2400" dirty="0">
                <a:latin typeface="Times New Roman"/>
                <a:cs typeface="Times New Roman"/>
              </a:rPr>
              <a:t>c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ts val="2340"/>
              </a:lnSpc>
              <a:tabLst>
                <a:tab pos="682625" algn="l"/>
              </a:tabLst>
            </a:pPr>
            <a:r>
              <a:rPr sz="2400" b="1" u="heavy" spc="-5" dirty="0">
                <a:latin typeface="Times New Roman"/>
                <a:cs typeface="Times New Roman"/>
              </a:rPr>
              <a:t>CId</a:t>
            </a:r>
            <a:r>
              <a:rPr sz="2400" b="1" spc="-5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nombre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>
            <a:spLocks noGrp="1"/>
          </p:cNvSpPr>
          <p:nvPr>
            <p:ph type="ftr" sz="quarter" idx="5"/>
          </p:nvPr>
        </p:nvSpPr>
        <p:spPr>
          <a:xfrm>
            <a:off x="3441700" y="6601752"/>
            <a:ext cx="5903095" cy="1923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520"/>
              </a:lnSpc>
            </a:pPr>
            <a:r>
              <a:rPr lang="es-UY" spc="-5" dirty="0" err="1" smtClean="0"/>
              <a:t>Prof.N.Piazza</a:t>
            </a:r>
            <a:r>
              <a:rPr lang="es-UY" spc="-5" dirty="0" smtClean="0"/>
              <a:t> (tomado de aportes del Prof. L. </a:t>
            </a:r>
            <a:r>
              <a:rPr lang="es-UY" spc="-5" dirty="0" err="1" smtClean="0"/>
              <a:t>Carámbula</a:t>
            </a:r>
            <a:endParaRPr spc="-5" dirty="0"/>
          </a:p>
        </p:txBody>
      </p:sp>
      <p:sp>
        <p:nvSpPr>
          <p:cNvPr id="11" name="object 11"/>
          <p:cNvSpPr txBox="1"/>
          <p:nvPr/>
        </p:nvSpPr>
        <p:spPr>
          <a:xfrm>
            <a:off x="5414160" y="4994145"/>
            <a:ext cx="1159510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spc="-5" dirty="0">
                <a:latin typeface="Times New Roman"/>
                <a:cs typeface="Times New Roman"/>
              </a:rPr>
              <a:t>dirección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995816" y="5895845"/>
            <a:ext cx="7227570" cy="4381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b="1" spc="-5" dirty="0">
                <a:latin typeface="Times New Roman"/>
                <a:cs typeface="Times New Roman"/>
              </a:rPr>
              <a:t>Estudiante (</a:t>
            </a:r>
            <a:r>
              <a:rPr sz="2800" b="1" u="heavy" spc="-5" dirty="0">
                <a:latin typeface="Times New Roman"/>
                <a:cs typeface="Times New Roman"/>
              </a:rPr>
              <a:t>CId</a:t>
            </a:r>
            <a:r>
              <a:rPr sz="2800" b="1" spc="-5" dirty="0">
                <a:latin typeface="Times New Roman"/>
                <a:cs typeface="Times New Roman"/>
              </a:rPr>
              <a:t>, nombre, fecha_nac,</a:t>
            </a:r>
            <a:r>
              <a:rPr sz="2800" b="1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dirección)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47700">
              <a:lnSpc>
                <a:spcPct val="100000"/>
              </a:lnSpc>
            </a:pPr>
            <a:r>
              <a:rPr dirty="0"/>
              <a:t>Pasaje a</a:t>
            </a:r>
            <a:r>
              <a:rPr spc="-85" dirty="0"/>
              <a:t> </a:t>
            </a:r>
            <a:r>
              <a:rPr spc="-5" dirty="0"/>
              <a:t>Tablas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57612" y="2060954"/>
            <a:ext cx="7374255" cy="14376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06705" indent="-294005">
              <a:lnSpc>
                <a:spcPct val="100000"/>
              </a:lnSpc>
              <a:buFont typeface="Arial"/>
              <a:buChar char="•"/>
              <a:tabLst>
                <a:tab pos="307340" algn="l"/>
              </a:tabLst>
            </a:pPr>
            <a:r>
              <a:rPr sz="3200" b="1" spc="-5" dirty="0">
                <a:latin typeface="Arial"/>
                <a:cs typeface="Arial"/>
              </a:rPr>
              <a:t>Atributo</a:t>
            </a:r>
            <a:r>
              <a:rPr sz="3200" b="1" spc="-80" dirty="0">
                <a:latin typeface="Arial"/>
                <a:cs typeface="Arial"/>
              </a:rPr>
              <a:t> </a:t>
            </a:r>
            <a:r>
              <a:rPr sz="3200" b="1" spc="-5" dirty="0">
                <a:latin typeface="Arial"/>
                <a:cs typeface="Arial"/>
              </a:rPr>
              <a:t>Compuesto</a:t>
            </a:r>
            <a:endParaRPr sz="3200">
              <a:latin typeface="Arial"/>
              <a:cs typeface="Arial"/>
            </a:endParaRPr>
          </a:p>
          <a:p>
            <a:pPr marL="698500" marR="5080" indent="-201295">
              <a:lnSpc>
                <a:spcPct val="100400"/>
              </a:lnSpc>
              <a:spcBef>
                <a:spcPts val="660"/>
              </a:spcBef>
            </a:pPr>
            <a:r>
              <a:rPr sz="2800" dirty="0">
                <a:latin typeface="Arial"/>
                <a:cs typeface="Arial"/>
              </a:rPr>
              <a:t>–</a:t>
            </a:r>
            <a:r>
              <a:rPr sz="2800" b="1" dirty="0">
                <a:latin typeface="Arial"/>
                <a:cs typeface="Arial"/>
              </a:rPr>
              <a:t>Se </a:t>
            </a:r>
            <a:r>
              <a:rPr sz="2800" b="1" spc="-5" dirty="0">
                <a:latin typeface="Arial"/>
                <a:cs typeface="Arial"/>
              </a:rPr>
              <a:t>indica la lista </a:t>
            </a:r>
            <a:r>
              <a:rPr sz="2800" b="1" spc="-10" dirty="0">
                <a:latin typeface="Arial"/>
                <a:cs typeface="Arial"/>
              </a:rPr>
              <a:t>de </a:t>
            </a:r>
            <a:r>
              <a:rPr sz="2800" b="1" spc="-5" dirty="0">
                <a:latin typeface="Arial"/>
                <a:cs typeface="Arial"/>
              </a:rPr>
              <a:t>los atributos que lo  componen.</a:t>
            </a:r>
            <a:endParaRPr sz="28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048134" y="4082795"/>
            <a:ext cx="1676400" cy="609600"/>
          </a:xfrm>
          <a:custGeom>
            <a:avLst/>
            <a:gdLst/>
            <a:ahLst/>
            <a:cxnLst/>
            <a:rect l="l" t="t" r="r" b="b"/>
            <a:pathLst>
              <a:path w="1676400" h="609600">
                <a:moveTo>
                  <a:pt x="0" y="0"/>
                </a:moveTo>
                <a:lnTo>
                  <a:pt x="0" y="609599"/>
                </a:lnTo>
                <a:lnTo>
                  <a:pt x="1676399" y="609599"/>
                </a:lnTo>
                <a:lnTo>
                  <a:pt x="167639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2048134" y="4082795"/>
            <a:ext cx="1676400" cy="609600"/>
          </a:xfrm>
          <a:prstGeom prst="rect">
            <a:avLst/>
          </a:prstGeom>
          <a:solidFill>
            <a:srgbClr val="FFFFFF"/>
          </a:solidFill>
          <a:ln w="9524">
            <a:solidFill>
              <a:srgbClr val="000000"/>
            </a:solidFill>
          </a:ln>
        </p:spPr>
        <p:txBody>
          <a:bodyPr vert="horz" wrap="square" lIns="0" tIns="106045" rIns="0" bIns="0" rtlCol="0">
            <a:spAutoFit/>
          </a:bodyPr>
          <a:lstStyle/>
          <a:p>
            <a:pPr marL="351790">
              <a:lnSpc>
                <a:spcPct val="100000"/>
              </a:lnSpc>
              <a:spcBef>
                <a:spcPts val="835"/>
              </a:spcBef>
            </a:pPr>
            <a:r>
              <a:rPr sz="2400" spc="-5" dirty="0">
                <a:latin typeface="Times New Roman"/>
                <a:cs typeface="Times New Roman"/>
              </a:rPr>
              <a:t>Persona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163958" y="4687823"/>
            <a:ext cx="347980" cy="500380"/>
          </a:xfrm>
          <a:custGeom>
            <a:avLst/>
            <a:gdLst/>
            <a:ahLst/>
            <a:cxnLst/>
            <a:rect l="l" t="t" r="r" b="b"/>
            <a:pathLst>
              <a:path w="347980" h="500379">
                <a:moveTo>
                  <a:pt x="53993" y="428026"/>
                </a:moveTo>
                <a:lnTo>
                  <a:pt x="44195" y="423671"/>
                </a:lnTo>
                <a:lnTo>
                  <a:pt x="30479" y="425195"/>
                </a:lnTo>
                <a:lnTo>
                  <a:pt x="16763" y="429767"/>
                </a:lnTo>
                <a:lnTo>
                  <a:pt x="6095" y="440435"/>
                </a:lnTo>
                <a:lnTo>
                  <a:pt x="0" y="454151"/>
                </a:lnTo>
                <a:lnTo>
                  <a:pt x="0" y="469391"/>
                </a:lnTo>
                <a:lnTo>
                  <a:pt x="6095" y="483107"/>
                </a:lnTo>
                <a:lnTo>
                  <a:pt x="16763" y="493775"/>
                </a:lnTo>
                <a:lnTo>
                  <a:pt x="30479" y="499871"/>
                </a:lnTo>
                <a:lnTo>
                  <a:pt x="32003" y="499871"/>
                </a:lnTo>
                <a:lnTo>
                  <a:pt x="32003" y="463295"/>
                </a:lnTo>
                <a:lnTo>
                  <a:pt x="33527" y="458723"/>
                </a:lnTo>
                <a:lnTo>
                  <a:pt x="53993" y="428026"/>
                </a:lnTo>
                <a:close/>
              </a:path>
              <a:path w="347980" h="500379">
                <a:moveTo>
                  <a:pt x="61874" y="433730"/>
                </a:moveTo>
                <a:lnTo>
                  <a:pt x="57911" y="429767"/>
                </a:lnTo>
                <a:lnTo>
                  <a:pt x="53993" y="428026"/>
                </a:lnTo>
                <a:lnTo>
                  <a:pt x="33527" y="458723"/>
                </a:lnTo>
                <a:lnTo>
                  <a:pt x="32003" y="463295"/>
                </a:lnTo>
                <a:lnTo>
                  <a:pt x="35051" y="466343"/>
                </a:lnTo>
                <a:lnTo>
                  <a:pt x="38099" y="466343"/>
                </a:lnTo>
                <a:lnTo>
                  <a:pt x="41147" y="464819"/>
                </a:lnTo>
                <a:lnTo>
                  <a:pt x="61874" y="433730"/>
                </a:lnTo>
                <a:close/>
              </a:path>
              <a:path w="347980" h="500379">
                <a:moveTo>
                  <a:pt x="74675" y="469391"/>
                </a:moveTo>
                <a:lnTo>
                  <a:pt x="74675" y="454151"/>
                </a:lnTo>
                <a:lnTo>
                  <a:pt x="68579" y="440435"/>
                </a:lnTo>
                <a:lnTo>
                  <a:pt x="61874" y="433730"/>
                </a:lnTo>
                <a:lnTo>
                  <a:pt x="41147" y="464819"/>
                </a:lnTo>
                <a:lnTo>
                  <a:pt x="38099" y="466343"/>
                </a:lnTo>
                <a:lnTo>
                  <a:pt x="35051" y="466343"/>
                </a:lnTo>
                <a:lnTo>
                  <a:pt x="32003" y="463295"/>
                </a:lnTo>
                <a:lnTo>
                  <a:pt x="32003" y="499871"/>
                </a:lnTo>
                <a:lnTo>
                  <a:pt x="44195" y="499871"/>
                </a:lnTo>
                <a:lnTo>
                  <a:pt x="57911" y="493775"/>
                </a:lnTo>
                <a:lnTo>
                  <a:pt x="68579" y="483107"/>
                </a:lnTo>
                <a:lnTo>
                  <a:pt x="74675" y="469391"/>
                </a:lnTo>
                <a:close/>
              </a:path>
              <a:path w="347980" h="500379">
                <a:moveTo>
                  <a:pt x="347471" y="3047"/>
                </a:moveTo>
                <a:lnTo>
                  <a:pt x="344423" y="0"/>
                </a:lnTo>
                <a:lnTo>
                  <a:pt x="341375" y="0"/>
                </a:lnTo>
                <a:lnTo>
                  <a:pt x="338327" y="1523"/>
                </a:lnTo>
                <a:lnTo>
                  <a:pt x="53993" y="428026"/>
                </a:lnTo>
                <a:lnTo>
                  <a:pt x="57911" y="429767"/>
                </a:lnTo>
                <a:lnTo>
                  <a:pt x="61874" y="433730"/>
                </a:lnTo>
                <a:lnTo>
                  <a:pt x="345947" y="7619"/>
                </a:lnTo>
                <a:lnTo>
                  <a:pt x="347471" y="304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500762" y="4687823"/>
            <a:ext cx="436245" cy="497205"/>
          </a:xfrm>
          <a:custGeom>
            <a:avLst/>
            <a:gdLst/>
            <a:ahLst/>
            <a:cxnLst/>
            <a:rect l="l" t="t" r="r" b="b"/>
            <a:pathLst>
              <a:path w="436244" h="497204">
                <a:moveTo>
                  <a:pt x="376326" y="427284"/>
                </a:moveTo>
                <a:lnTo>
                  <a:pt x="9143" y="1523"/>
                </a:lnTo>
                <a:lnTo>
                  <a:pt x="6095" y="0"/>
                </a:lnTo>
                <a:lnTo>
                  <a:pt x="1523" y="1523"/>
                </a:lnTo>
                <a:lnTo>
                  <a:pt x="0" y="4571"/>
                </a:lnTo>
                <a:lnTo>
                  <a:pt x="1523" y="7619"/>
                </a:lnTo>
                <a:lnTo>
                  <a:pt x="368941" y="433653"/>
                </a:lnTo>
                <a:lnTo>
                  <a:pt x="371855" y="429767"/>
                </a:lnTo>
                <a:lnTo>
                  <a:pt x="376326" y="427284"/>
                </a:lnTo>
                <a:close/>
              </a:path>
              <a:path w="436244" h="497204">
                <a:moveTo>
                  <a:pt x="402335" y="495977"/>
                </a:moveTo>
                <a:lnTo>
                  <a:pt x="402335" y="458723"/>
                </a:lnTo>
                <a:lnTo>
                  <a:pt x="400811" y="461771"/>
                </a:lnTo>
                <a:lnTo>
                  <a:pt x="397763" y="463295"/>
                </a:lnTo>
                <a:lnTo>
                  <a:pt x="393191" y="461771"/>
                </a:lnTo>
                <a:lnTo>
                  <a:pt x="368941" y="433653"/>
                </a:lnTo>
                <a:lnTo>
                  <a:pt x="362711" y="441959"/>
                </a:lnTo>
                <a:lnTo>
                  <a:pt x="359663" y="455675"/>
                </a:lnTo>
                <a:lnTo>
                  <a:pt x="361187" y="470915"/>
                </a:lnTo>
                <a:lnTo>
                  <a:pt x="368807" y="483107"/>
                </a:lnTo>
                <a:lnTo>
                  <a:pt x="380999" y="492251"/>
                </a:lnTo>
                <a:lnTo>
                  <a:pt x="394715" y="496823"/>
                </a:lnTo>
                <a:lnTo>
                  <a:pt x="402335" y="495977"/>
                </a:lnTo>
                <a:close/>
              </a:path>
              <a:path w="436244" h="497204">
                <a:moveTo>
                  <a:pt x="402335" y="458723"/>
                </a:moveTo>
                <a:lnTo>
                  <a:pt x="400811" y="455675"/>
                </a:lnTo>
                <a:lnTo>
                  <a:pt x="376326" y="427284"/>
                </a:lnTo>
                <a:lnTo>
                  <a:pt x="371855" y="429767"/>
                </a:lnTo>
                <a:lnTo>
                  <a:pt x="368941" y="433653"/>
                </a:lnTo>
                <a:lnTo>
                  <a:pt x="393191" y="461771"/>
                </a:lnTo>
                <a:lnTo>
                  <a:pt x="397763" y="463295"/>
                </a:lnTo>
                <a:lnTo>
                  <a:pt x="400811" y="461771"/>
                </a:lnTo>
                <a:lnTo>
                  <a:pt x="402335" y="458723"/>
                </a:lnTo>
                <a:close/>
              </a:path>
              <a:path w="436244" h="497204">
                <a:moveTo>
                  <a:pt x="435863" y="461771"/>
                </a:moveTo>
                <a:lnTo>
                  <a:pt x="434339" y="446531"/>
                </a:lnTo>
                <a:lnTo>
                  <a:pt x="426719" y="434339"/>
                </a:lnTo>
                <a:lnTo>
                  <a:pt x="414527" y="425195"/>
                </a:lnTo>
                <a:lnTo>
                  <a:pt x="400811" y="420623"/>
                </a:lnTo>
                <a:lnTo>
                  <a:pt x="385571" y="422147"/>
                </a:lnTo>
                <a:lnTo>
                  <a:pt x="376326" y="427284"/>
                </a:lnTo>
                <a:lnTo>
                  <a:pt x="400811" y="455675"/>
                </a:lnTo>
                <a:lnTo>
                  <a:pt x="402335" y="458723"/>
                </a:lnTo>
                <a:lnTo>
                  <a:pt x="402335" y="495977"/>
                </a:lnTo>
                <a:lnTo>
                  <a:pt x="408431" y="495299"/>
                </a:lnTo>
                <a:lnTo>
                  <a:pt x="422147" y="487679"/>
                </a:lnTo>
                <a:lnTo>
                  <a:pt x="431291" y="475487"/>
                </a:lnTo>
                <a:lnTo>
                  <a:pt x="435863" y="46177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500762" y="4687823"/>
            <a:ext cx="1186180" cy="195580"/>
          </a:xfrm>
          <a:custGeom>
            <a:avLst/>
            <a:gdLst/>
            <a:ahLst/>
            <a:cxnLst/>
            <a:rect l="l" t="t" r="r" b="b"/>
            <a:pathLst>
              <a:path w="1186179" h="195579">
                <a:moveTo>
                  <a:pt x="1112461" y="147515"/>
                </a:moveTo>
                <a:lnTo>
                  <a:pt x="6095" y="0"/>
                </a:lnTo>
                <a:lnTo>
                  <a:pt x="3047" y="1523"/>
                </a:lnTo>
                <a:lnTo>
                  <a:pt x="0" y="4571"/>
                </a:lnTo>
                <a:lnTo>
                  <a:pt x="1523" y="7619"/>
                </a:lnTo>
                <a:lnTo>
                  <a:pt x="4571" y="9143"/>
                </a:lnTo>
                <a:lnTo>
                  <a:pt x="1110995" y="156667"/>
                </a:lnTo>
                <a:lnTo>
                  <a:pt x="1110995" y="152399"/>
                </a:lnTo>
                <a:lnTo>
                  <a:pt x="1112461" y="147515"/>
                </a:lnTo>
                <a:close/>
              </a:path>
              <a:path w="1186179" h="195579">
                <a:moveTo>
                  <a:pt x="1153667" y="156971"/>
                </a:moveTo>
                <a:lnTo>
                  <a:pt x="1152143" y="153923"/>
                </a:lnTo>
                <a:lnTo>
                  <a:pt x="1149095" y="152399"/>
                </a:lnTo>
                <a:lnTo>
                  <a:pt x="1112461" y="147515"/>
                </a:lnTo>
                <a:lnTo>
                  <a:pt x="1110995" y="152399"/>
                </a:lnTo>
                <a:lnTo>
                  <a:pt x="1110995" y="156667"/>
                </a:lnTo>
                <a:lnTo>
                  <a:pt x="1147571" y="161543"/>
                </a:lnTo>
                <a:lnTo>
                  <a:pt x="1150619" y="161543"/>
                </a:lnTo>
                <a:lnTo>
                  <a:pt x="1153667" y="156971"/>
                </a:lnTo>
                <a:close/>
              </a:path>
              <a:path w="1186179" h="195579">
                <a:moveTo>
                  <a:pt x="1153667" y="194005"/>
                </a:moveTo>
                <a:lnTo>
                  <a:pt x="1153667" y="156971"/>
                </a:lnTo>
                <a:lnTo>
                  <a:pt x="1150619" y="161543"/>
                </a:lnTo>
                <a:lnTo>
                  <a:pt x="1147571" y="161543"/>
                </a:lnTo>
                <a:lnTo>
                  <a:pt x="1110995" y="156667"/>
                </a:lnTo>
                <a:lnTo>
                  <a:pt x="1110995" y="167639"/>
                </a:lnTo>
                <a:lnTo>
                  <a:pt x="1118615" y="179831"/>
                </a:lnTo>
                <a:lnTo>
                  <a:pt x="1129283" y="190499"/>
                </a:lnTo>
                <a:lnTo>
                  <a:pt x="1142999" y="195071"/>
                </a:lnTo>
                <a:lnTo>
                  <a:pt x="1153667" y="194005"/>
                </a:lnTo>
                <a:close/>
              </a:path>
              <a:path w="1186179" h="195579">
                <a:moveTo>
                  <a:pt x="1185671" y="161543"/>
                </a:moveTo>
                <a:lnTo>
                  <a:pt x="1185671" y="146303"/>
                </a:lnTo>
                <a:lnTo>
                  <a:pt x="1178051" y="134111"/>
                </a:lnTo>
                <a:lnTo>
                  <a:pt x="1167383" y="123443"/>
                </a:lnTo>
                <a:lnTo>
                  <a:pt x="1153667" y="118871"/>
                </a:lnTo>
                <a:lnTo>
                  <a:pt x="1138427" y="120395"/>
                </a:lnTo>
                <a:lnTo>
                  <a:pt x="1124711" y="126491"/>
                </a:lnTo>
                <a:lnTo>
                  <a:pt x="1115567" y="137159"/>
                </a:lnTo>
                <a:lnTo>
                  <a:pt x="1112461" y="147515"/>
                </a:lnTo>
                <a:lnTo>
                  <a:pt x="1149095" y="152399"/>
                </a:lnTo>
                <a:lnTo>
                  <a:pt x="1152143" y="153923"/>
                </a:lnTo>
                <a:lnTo>
                  <a:pt x="1153667" y="156971"/>
                </a:lnTo>
                <a:lnTo>
                  <a:pt x="1153667" y="194005"/>
                </a:lnTo>
                <a:lnTo>
                  <a:pt x="1158239" y="193547"/>
                </a:lnTo>
                <a:lnTo>
                  <a:pt x="1171955" y="187451"/>
                </a:lnTo>
                <a:lnTo>
                  <a:pt x="1181099" y="176783"/>
                </a:lnTo>
                <a:lnTo>
                  <a:pt x="1185671" y="16154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867800" y="5108445"/>
            <a:ext cx="534035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b="1" u="heavy" spc="-10" dirty="0">
                <a:latin typeface="Times New Roman"/>
                <a:cs typeface="Times New Roman"/>
              </a:rPr>
              <a:t>C</a:t>
            </a:r>
            <a:r>
              <a:rPr sz="2400" b="1" u="heavy" dirty="0">
                <a:latin typeface="Times New Roman"/>
                <a:cs typeface="Times New Roman"/>
              </a:rPr>
              <a:t>Id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942220" y="4631494"/>
            <a:ext cx="1945639" cy="7829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786130">
              <a:lnSpc>
                <a:spcPct val="105400"/>
              </a:lnSpc>
            </a:pPr>
            <a:r>
              <a:rPr sz="2400" spc="-5" dirty="0">
                <a:latin typeface="Times New Roman"/>
                <a:cs typeface="Times New Roman"/>
              </a:rPr>
              <a:t>d</a:t>
            </a:r>
            <a:r>
              <a:rPr sz="2400" dirty="0">
                <a:latin typeface="Times New Roman"/>
                <a:cs typeface="Times New Roman"/>
              </a:rPr>
              <a:t>i</a:t>
            </a:r>
            <a:r>
              <a:rPr sz="2400" spc="-10" dirty="0">
                <a:latin typeface="Times New Roman"/>
                <a:cs typeface="Times New Roman"/>
              </a:rPr>
              <a:t>r</a:t>
            </a:r>
            <a:r>
              <a:rPr sz="2400" dirty="0">
                <a:latin typeface="Times New Roman"/>
                <a:cs typeface="Times New Roman"/>
              </a:rPr>
              <a:t>e</a:t>
            </a:r>
            <a:r>
              <a:rPr sz="2400" spc="-15" dirty="0">
                <a:latin typeface="Times New Roman"/>
                <a:cs typeface="Times New Roman"/>
              </a:rPr>
              <a:t>c</a:t>
            </a:r>
            <a:r>
              <a:rPr sz="2400" dirty="0">
                <a:latin typeface="Times New Roman"/>
                <a:cs typeface="Times New Roman"/>
              </a:rPr>
              <a:t>ci</a:t>
            </a:r>
            <a:r>
              <a:rPr sz="2400" spc="-5" dirty="0">
                <a:latin typeface="Times New Roman"/>
                <a:cs typeface="Times New Roman"/>
              </a:rPr>
              <a:t>ó</a:t>
            </a:r>
            <a:r>
              <a:rPr sz="2400" dirty="0">
                <a:latin typeface="Times New Roman"/>
                <a:cs typeface="Times New Roman"/>
              </a:rPr>
              <a:t>n  </a:t>
            </a:r>
            <a:r>
              <a:rPr sz="2400" spc="-10" dirty="0">
                <a:latin typeface="Times New Roman"/>
                <a:cs typeface="Times New Roman"/>
              </a:rPr>
              <a:t>nombre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87864" y="5895845"/>
            <a:ext cx="8877935" cy="4381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b="1" spc="-5" dirty="0">
                <a:latin typeface="Times New Roman"/>
                <a:cs typeface="Times New Roman"/>
              </a:rPr>
              <a:t>Persona </a:t>
            </a:r>
            <a:r>
              <a:rPr sz="2800" b="1" dirty="0">
                <a:latin typeface="Times New Roman"/>
                <a:cs typeface="Times New Roman"/>
              </a:rPr>
              <a:t>(</a:t>
            </a:r>
            <a:r>
              <a:rPr sz="2800" b="1" u="heavy" dirty="0">
                <a:latin typeface="Times New Roman"/>
                <a:cs typeface="Times New Roman"/>
              </a:rPr>
              <a:t>CId</a:t>
            </a:r>
            <a:r>
              <a:rPr sz="2800" b="1" dirty="0">
                <a:latin typeface="Times New Roman"/>
                <a:cs typeface="Times New Roman"/>
              </a:rPr>
              <a:t>, </a:t>
            </a:r>
            <a:r>
              <a:rPr sz="2800" b="1" spc="-5" dirty="0">
                <a:latin typeface="Times New Roman"/>
                <a:cs typeface="Times New Roman"/>
              </a:rPr>
              <a:t>nombre, dirección {calle, número,</a:t>
            </a:r>
            <a:r>
              <a:rPr sz="2800" b="1" spc="-10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esquina})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209931" y="4280914"/>
            <a:ext cx="1078865" cy="11074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51435">
              <a:lnSpc>
                <a:spcPts val="2640"/>
              </a:lnSpc>
            </a:pPr>
            <a:r>
              <a:rPr sz="2400" spc="-5" dirty="0">
                <a:latin typeface="Times New Roman"/>
                <a:cs typeface="Times New Roman"/>
              </a:rPr>
              <a:t>calle  </a:t>
            </a:r>
            <a:r>
              <a:rPr sz="2400" spc="-10" dirty="0">
                <a:latin typeface="Times New Roman"/>
                <a:cs typeface="Times New Roman"/>
              </a:rPr>
              <a:t>número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sz="2400" spc="-5" dirty="0">
                <a:latin typeface="Times New Roman"/>
                <a:cs typeface="Times New Roman"/>
              </a:rPr>
              <a:t>esquina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4910206" y="4498847"/>
            <a:ext cx="291465" cy="363220"/>
          </a:xfrm>
          <a:custGeom>
            <a:avLst/>
            <a:gdLst/>
            <a:ahLst/>
            <a:cxnLst/>
            <a:rect l="l" t="t" r="r" b="b"/>
            <a:pathLst>
              <a:path w="291464" h="363220">
                <a:moveTo>
                  <a:pt x="247198" y="62817"/>
                </a:moveTo>
                <a:lnTo>
                  <a:pt x="239654" y="56626"/>
                </a:lnTo>
                <a:lnTo>
                  <a:pt x="0" y="355091"/>
                </a:lnTo>
                <a:lnTo>
                  <a:pt x="0" y="359663"/>
                </a:lnTo>
                <a:lnTo>
                  <a:pt x="1523" y="362711"/>
                </a:lnTo>
                <a:lnTo>
                  <a:pt x="4571" y="362711"/>
                </a:lnTo>
                <a:lnTo>
                  <a:pt x="7619" y="361187"/>
                </a:lnTo>
                <a:lnTo>
                  <a:pt x="247198" y="62817"/>
                </a:lnTo>
                <a:close/>
              </a:path>
              <a:path w="291464" h="363220">
                <a:moveTo>
                  <a:pt x="291083" y="0"/>
                </a:moveTo>
                <a:lnTo>
                  <a:pt x="213359" y="35051"/>
                </a:lnTo>
                <a:lnTo>
                  <a:pt x="239654" y="56626"/>
                </a:lnTo>
                <a:lnTo>
                  <a:pt x="248411" y="45719"/>
                </a:lnTo>
                <a:lnTo>
                  <a:pt x="251459" y="44195"/>
                </a:lnTo>
                <a:lnTo>
                  <a:pt x="254507" y="45719"/>
                </a:lnTo>
                <a:lnTo>
                  <a:pt x="256031" y="48767"/>
                </a:lnTo>
                <a:lnTo>
                  <a:pt x="256031" y="70064"/>
                </a:lnTo>
                <a:lnTo>
                  <a:pt x="272795" y="83819"/>
                </a:lnTo>
                <a:lnTo>
                  <a:pt x="291083" y="0"/>
                </a:lnTo>
                <a:close/>
              </a:path>
              <a:path w="291464" h="363220">
                <a:moveTo>
                  <a:pt x="256031" y="51815"/>
                </a:moveTo>
                <a:lnTo>
                  <a:pt x="256031" y="48767"/>
                </a:lnTo>
                <a:lnTo>
                  <a:pt x="254507" y="45719"/>
                </a:lnTo>
                <a:lnTo>
                  <a:pt x="251459" y="44195"/>
                </a:lnTo>
                <a:lnTo>
                  <a:pt x="248411" y="45719"/>
                </a:lnTo>
                <a:lnTo>
                  <a:pt x="239654" y="56626"/>
                </a:lnTo>
                <a:lnTo>
                  <a:pt x="247198" y="62817"/>
                </a:lnTo>
                <a:lnTo>
                  <a:pt x="256031" y="51815"/>
                </a:lnTo>
                <a:close/>
              </a:path>
              <a:path w="291464" h="363220">
                <a:moveTo>
                  <a:pt x="256031" y="70064"/>
                </a:moveTo>
                <a:lnTo>
                  <a:pt x="256031" y="51815"/>
                </a:lnTo>
                <a:lnTo>
                  <a:pt x="247198" y="62817"/>
                </a:lnTo>
                <a:lnTo>
                  <a:pt x="256031" y="7006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910206" y="4818888"/>
            <a:ext cx="364490" cy="76200"/>
          </a:xfrm>
          <a:custGeom>
            <a:avLst/>
            <a:gdLst/>
            <a:ahLst/>
            <a:cxnLst/>
            <a:rect l="l" t="t" r="r" b="b"/>
            <a:pathLst>
              <a:path w="364489" h="76200">
                <a:moveTo>
                  <a:pt x="306323" y="38099"/>
                </a:moveTo>
                <a:lnTo>
                  <a:pt x="304799" y="35051"/>
                </a:lnTo>
                <a:lnTo>
                  <a:pt x="300227" y="33527"/>
                </a:lnTo>
                <a:lnTo>
                  <a:pt x="4571" y="33527"/>
                </a:lnTo>
                <a:lnTo>
                  <a:pt x="0" y="35051"/>
                </a:lnTo>
                <a:lnTo>
                  <a:pt x="0" y="42671"/>
                </a:lnTo>
                <a:lnTo>
                  <a:pt x="304799" y="42671"/>
                </a:lnTo>
                <a:lnTo>
                  <a:pt x="306323" y="38099"/>
                </a:lnTo>
                <a:close/>
              </a:path>
              <a:path w="364489" h="76200">
                <a:moveTo>
                  <a:pt x="364235" y="38099"/>
                </a:moveTo>
                <a:lnTo>
                  <a:pt x="288035" y="0"/>
                </a:lnTo>
                <a:lnTo>
                  <a:pt x="288035" y="33527"/>
                </a:lnTo>
                <a:lnTo>
                  <a:pt x="300227" y="33527"/>
                </a:lnTo>
                <a:lnTo>
                  <a:pt x="304799" y="35051"/>
                </a:lnTo>
                <a:lnTo>
                  <a:pt x="306323" y="38099"/>
                </a:lnTo>
                <a:lnTo>
                  <a:pt x="306323" y="67055"/>
                </a:lnTo>
                <a:lnTo>
                  <a:pt x="364235" y="38099"/>
                </a:lnTo>
                <a:close/>
              </a:path>
              <a:path w="364489" h="76200">
                <a:moveTo>
                  <a:pt x="306323" y="67055"/>
                </a:moveTo>
                <a:lnTo>
                  <a:pt x="306323" y="38099"/>
                </a:lnTo>
                <a:lnTo>
                  <a:pt x="304799" y="42671"/>
                </a:lnTo>
                <a:lnTo>
                  <a:pt x="288035" y="42671"/>
                </a:lnTo>
                <a:lnTo>
                  <a:pt x="288035" y="76199"/>
                </a:lnTo>
                <a:lnTo>
                  <a:pt x="306323" y="6705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910206" y="4852415"/>
            <a:ext cx="219710" cy="365760"/>
          </a:xfrm>
          <a:custGeom>
            <a:avLst/>
            <a:gdLst/>
            <a:ahLst/>
            <a:cxnLst/>
            <a:rect l="l" t="t" r="r" b="b"/>
            <a:pathLst>
              <a:path w="219710" h="365760">
                <a:moveTo>
                  <a:pt x="185587" y="297208"/>
                </a:moveTo>
                <a:lnTo>
                  <a:pt x="7619" y="3047"/>
                </a:lnTo>
                <a:lnTo>
                  <a:pt x="4571" y="0"/>
                </a:lnTo>
                <a:lnTo>
                  <a:pt x="1523" y="1523"/>
                </a:lnTo>
                <a:lnTo>
                  <a:pt x="0" y="4571"/>
                </a:lnTo>
                <a:lnTo>
                  <a:pt x="0" y="7619"/>
                </a:lnTo>
                <a:lnTo>
                  <a:pt x="176256" y="302850"/>
                </a:lnTo>
                <a:lnTo>
                  <a:pt x="185587" y="297208"/>
                </a:lnTo>
                <a:close/>
              </a:path>
              <a:path w="219710" h="365760">
                <a:moveTo>
                  <a:pt x="192023" y="348250"/>
                </a:moveTo>
                <a:lnTo>
                  <a:pt x="192023" y="312419"/>
                </a:lnTo>
                <a:lnTo>
                  <a:pt x="190499" y="315467"/>
                </a:lnTo>
                <a:lnTo>
                  <a:pt x="185927" y="315467"/>
                </a:lnTo>
                <a:lnTo>
                  <a:pt x="182879" y="313943"/>
                </a:lnTo>
                <a:lnTo>
                  <a:pt x="176256" y="302850"/>
                </a:lnTo>
                <a:lnTo>
                  <a:pt x="147827" y="320039"/>
                </a:lnTo>
                <a:lnTo>
                  <a:pt x="192023" y="348250"/>
                </a:lnTo>
                <a:close/>
              </a:path>
              <a:path w="219710" h="365760">
                <a:moveTo>
                  <a:pt x="192023" y="312419"/>
                </a:moveTo>
                <a:lnTo>
                  <a:pt x="192023" y="307847"/>
                </a:lnTo>
                <a:lnTo>
                  <a:pt x="185587" y="297208"/>
                </a:lnTo>
                <a:lnTo>
                  <a:pt x="176256" y="302850"/>
                </a:lnTo>
                <a:lnTo>
                  <a:pt x="182879" y="313943"/>
                </a:lnTo>
                <a:lnTo>
                  <a:pt x="185927" y="315467"/>
                </a:lnTo>
                <a:lnTo>
                  <a:pt x="190499" y="315467"/>
                </a:lnTo>
                <a:lnTo>
                  <a:pt x="192023" y="312419"/>
                </a:lnTo>
                <a:close/>
              </a:path>
              <a:path w="219710" h="365760">
                <a:moveTo>
                  <a:pt x="219455" y="365759"/>
                </a:moveTo>
                <a:lnTo>
                  <a:pt x="213359" y="280415"/>
                </a:lnTo>
                <a:lnTo>
                  <a:pt x="185587" y="297208"/>
                </a:lnTo>
                <a:lnTo>
                  <a:pt x="192023" y="307847"/>
                </a:lnTo>
                <a:lnTo>
                  <a:pt x="192023" y="348250"/>
                </a:lnTo>
                <a:lnTo>
                  <a:pt x="219455" y="36575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>
            <a:spLocks noGrp="1"/>
          </p:cNvSpPr>
          <p:nvPr>
            <p:ph type="ftr" sz="quarter" idx="5"/>
          </p:nvPr>
        </p:nvSpPr>
        <p:spPr>
          <a:xfrm>
            <a:off x="2937008" y="6601752"/>
            <a:ext cx="6407788" cy="1923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520"/>
              </a:lnSpc>
            </a:pPr>
            <a:r>
              <a:rPr lang="es-UY" spc="-5" dirty="0" err="1" smtClean="0"/>
              <a:t>Prof.N.Piazza</a:t>
            </a:r>
            <a:r>
              <a:rPr lang="es-UY" spc="-5" dirty="0" smtClean="0"/>
              <a:t> (tomado de aportes del Prof. L. </a:t>
            </a:r>
            <a:r>
              <a:rPr lang="es-UY" spc="-5" dirty="0" err="1" smtClean="0"/>
              <a:t>Carámbula</a:t>
            </a:r>
            <a:endParaRPr spc="-5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47700">
              <a:lnSpc>
                <a:spcPct val="100000"/>
              </a:lnSpc>
            </a:pPr>
            <a:r>
              <a:rPr dirty="0"/>
              <a:t>Pasaje a</a:t>
            </a:r>
            <a:r>
              <a:rPr spc="-85" dirty="0"/>
              <a:t> </a:t>
            </a:r>
            <a:r>
              <a:rPr spc="-5" dirty="0"/>
              <a:t>Tablas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57612" y="2060954"/>
            <a:ext cx="7962900" cy="14376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06705" indent="-294005">
              <a:lnSpc>
                <a:spcPct val="100000"/>
              </a:lnSpc>
              <a:buFont typeface="Arial"/>
              <a:buChar char="•"/>
              <a:tabLst>
                <a:tab pos="307340" algn="l"/>
              </a:tabLst>
            </a:pPr>
            <a:r>
              <a:rPr sz="3200" b="1" spc="-5" dirty="0">
                <a:latin typeface="Arial"/>
                <a:cs typeface="Arial"/>
              </a:rPr>
              <a:t>Atributo</a:t>
            </a:r>
            <a:r>
              <a:rPr sz="3200" b="1" spc="-35" dirty="0">
                <a:latin typeface="Arial"/>
                <a:cs typeface="Arial"/>
              </a:rPr>
              <a:t> </a:t>
            </a:r>
            <a:r>
              <a:rPr sz="3200" b="1" spc="-10" dirty="0">
                <a:latin typeface="Arial"/>
                <a:cs typeface="Arial"/>
              </a:rPr>
              <a:t>Multivaluado</a:t>
            </a:r>
            <a:endParaRPr sz="3200">
              <a:latin typeface="Arial"/>
              <a:cs typeface="Arial"/>
            </a:endParaRPr>
          </a:p>
          <a:p>
            <a:pPr marL="698500" marR="5080" indent="-201295">
              <a:lnSpc>
                <a:spcPct val="100400"/>
              </a:lnSpc>
              <a:spcBef>
                <a:spcPts val="660"/>
              </a:spcBef>
            </a:pPr>
            <a:r>
              <a:rPr sz="2800" dirty="0">
                <a:latin typeface="Arial"/>
                <a:cs typeface="Arial"/>
              </a:rPr>
              <a:t>–</a:t>
            </a:r>
            <a:r>
              <a:rPr sz="2800" b="1" dirty="0">
                <a:latin typeface="Arial"/>
                <a:cs typeface="Arial"/>
              </a:rPr>
              <a:t>Se </a:t>
            </a:r>
            <a:r>
              <a:rPr sz="2800" b="1" spc="-5" dirty="0">
                <a:latin typeface="Arial"/>
                <a:cs typeface="Arial"/>
              </a:rPr>
              <a:t>indica, al igual </a:t>
            </a:r>
            <a:r>
              <a:rPr sz="2800" b="1" spc="-10" dirty="0">
                <a:latin typeface="Arial"/>
                <a:cs typeface="Arial"/>
              </a:rPr>
              <a:t>que </a:t>
            </a:r>
            <a:r>
              <a:rPr sz="2800" b="1" spc="-5" dirty="0">
                <a:latin typeface="Arial"/>
                <a:cs typeface="Arial"/>
              </a:rPr>
              <a:t>en el D. E-R., con </a:t>
            </a:r>
            <a:r>
              <a:rPr sz="2800" b="1" spc="-10" dirty="0">
                <a:latin typeface="Arial"/>
                <a:cs typeface="Arial"/>
              </a:rPr>
              <a:t>un  </a:t>
            </a:r>
            <a:r>
              <a:rPr sz="2800" b="1" spc="-5" dirty="0">
                <a:latin typeface="Arial"/>
                <a:cs typeface="Arial"/>
              </a:rPr>
              <a:t>asterisco.</a:t>
            </a:r>
            <a:endParaRPr sz="28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048134" y="4082795"/>
            <a:ext cx="1676400" cy="609600"/>
          </a:xfrm>
          <a:custGeom>
            <a:avLst/>
            <a:gdLst/>
            <a:ahLst/>
            <a:cxnLst/>
            <a:rect l="l" t="t" r="r" b="b"/>
            <a:pathLst>
              <a:path w="1676400" h="609600">
                <a:moveTo>
                  <a:pt x="0" y="0"/>
                </a:moveTo>
                <a:lnTo>
                  <a:pt x="0" y="609599"/>
                </a:lnTo>
                <a:lnTo>
                  <a:pt x="1676399" y="609599"/>
                </a:lnTo>
                <a:lnTo>
                  <a:pt x="167639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2048134" y="4082795"/>
            <a:ext cx="1676400" cy="609600"/>
          </a:xfrm>
          <a:prstGeom prst="rect">
            <a:avLst/>
          </a:prstGeom>
          <a:solidFill>
            <a:srgbClr val="FFFFFF"/>
          </a:solidFill>
          <a:ln w="9524">
            <a:solidFill>
              <a:srgbClr val="000000"/>
            </a:solidFill>
          </a:ln>
        </p:spPr>
        <p:txBody>
          <a:bodyPr vert="horz" wrap="square" lIns="0" tIns="106045" rIns="0" bIns="0" rtlCol="0">
            <a:spAutoFit/>
          </a:bodyPr>
          <a:lstStyle/>
          <a:p>
            <a:pPr marL="394335">
              <a:lnSpc>
                <a:spcPct val="100000"/>
              </a:lnSpc>
              <a:spcBef>
                <a:spcPts val="835"/>
              </a:spcBef>
            </a:pPr>
            <a:r>
              <a:rPr sz="2400" spc="-5" dirty="0">
                <a:latin typeface="Times New Roman"/>
                <a:cs typeface="Times New Roman"/>
              </a:rPr>
              <a:t>Cliente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163958" y="4687823"/>
            <a:ext cx="347980" cy="500380"/>
          </a:xfrm>
          <a:custGeom>
            <a:avLst/>
            <a:gdLst/>
            <a:ahLst/>
            <a:cxnLst/>
            <a:rect l="l" t="t" r="r" b="b"/>
            <a:pathLst>
              <a:path w="347980" h="500379">
                <a:moveTo>
                  <a:pt x="53993" y="428026"/>
                </a:moveTo>
                <a:lnTo>
                  <a:pt x="44195" y="423671"/>
                </a:lnTo>
                <a:lnTo>
                  <a:pt x="30479" y="425195"/>
                </a:lnTo>
                <a:lnTo>
                  <a:pt x="16763" y="429767"/>
                </a:lnTo>
                <a:lnTo>
                  <a:pt x="6095" y="440435"/>
                </a:lnTo>
                <a:lnTo>
                  <a:pt x="0" y="454151"/>
                </a:lnTo>
                <a:lnTo>
                  <a:pt x="0" y="469391"/>
                </a:lnTo>
                <a:lnTo>
                  <a:pt x="6095" y="483107"/>
                </a:lnTo>
                <a:lnTo>
                  <a:pt x="16763" y="493775"/>
                </a:lnTo>
                <a:lnTo>
                  <a:pt x="30479" y="499871"/>
                </a:lnTo>
                <a:lnTo>
                  <a:pt x="32003" y="499871"/>
                </a:lnTo>
                <a:lnTo>
                  <a:pt x="32003" y="463295"/>
                </a:lnTo>
                <a:lnTo>
                  <a:pt x="33527" y="458723"/>
                </a:lnTo>
                <a:lnTo>
                  <a:pt x="53993" y="428026"/>
                </a:lnTo>
                <a:close/>
              </a:path>
              <a:path w="347980" h="500379">
                <a:moveTo>
                  <a:pt x="61874" y="433730"/>
                </a:moveTo>
                <a:lnTo>
                  <a:pt x="57911" y="429767"/>
                </a:lnTo>
                <a:lnTo>
                  <a:pt x="53993" y="428026"/>
                </a:lnTo>
                <a:lnTo>
                  <a:pt x="33527" y="458723"/>
                </a:lnTo>
                <a:lnTo>
                  <a:pt x="32003" y="463295"/>
                </a:lnTo>
                <a:lnTo>
                  <a:pt x="35051" y="466343"/>
                </a:lnTo>
                <a:lnTo>
                  <a:pt x="38099" y="466343"/>
                </a:lnTo>
                <a:lnTo>
                  <a:pt x="41147" y="464819"/>
                </a:lnTo>
                <a:lnTo>
                  <a:pt x="61874" y="433730"/>
                </a:lnTo>
                <a:close/>
              </a:path>
              <a:path w="347980" h="500379">
                <a:moveTo>
                  <a:pt x="74675" y="469391"/>
                </a:moveTo>
                <a:lnTo>
                  <a:pt x="74675" y="454151"/>
                </a:lnTo>
                <a:lnTo>
                  <a:pt x="68579" y="440435"/>
                </a:lnTo>
                <a:lnTo>
                  <a:pt x="61874" y="433730"/>
                </a:lnTo>
                <a:lnTo>
                  <a:pt x="41147" y="464819"/>
                </a:lnTo>
                <a:lnTo>
                  <a:pt x="38099" y="466343"/>
                </a:lnTo>
                <a:lnTo>
                  <a:pt x="35051" y="466343"/>
                </a:lnTo>
                <a:lnTo>
                  <a:pt x="32003" y="463295"/>
                </a:lnTo>
                <a:lnTo>
                  <a:pt x="32003" y="499871"/>
                </a:lnTo>
                <a:lnTo>
                  <a:pt x="44195" y="499871"/>
                </a:lnTo>
                <a:lnTo>
                  <a:pt x="57911" y="493775"/>
                </a:lnTo>
                <a:lnTo>
                  <a:pt x="68579" y="483107"/>
                </a:lnTo>
                <a:lnTo>
                  <a:pt x="74675" y="469391"/>
                </a:lnTo>
                <a:close/>
              </a:path>
              <a:path w="347980" h="500379">
                <a:moveTo>
                  <a:pt x="347471" y="3047"/>
                </a:moveTo>
                <a:lnTo>
                  <a:pt x="344423" y="0"/>
                </a:lnTo>
                <a:lnTo>
                  <a:pt x="341375" y="0"/>
                </a:lnTo>
                <a:lnTo>
                  <a:pt x="338327" y="1523"/>
                </a:lnTo>
                <a:lnTo>
                  <a:pt x="53993" y="428026"/>
                </a:lnTo>
                <a:lnTo>
                  <a:pt x="57911" y="429767"/>
                </a:lnTo>
                <a:lnTo>
                  <a:pt x="61874" y="433730"/>
                </a:lnTo>
                <a:lnTo>
                  <a:pt x="345947" y="7619"/>
                </a:lnTo>
                <a:lnTo>
                  <a:pt x="347471" y="304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500762" y="4687823"/>
            <a:ext cx="436245" cy="497205"/>
          </a:xfrm>
          <a:custGeom>
            <a:avLst/>
            <a:gdLst/>
            <a:ahLst/>
            <a:cxnLst/>
            <a:rect l="l" t="t" r="r" b="b"/>
            <a:pathLst>
              <a:path w="436244" h="497204">
                <a:moveTo>
                  <a:pt x="376326" y="427284"/>
                </a:moveTo>
                <a:lnTo>
                  <a:pt x="9143" y="1523"/>
                </a:lnTo>
                <a:lnTo>
                  <a:pt x="6095" y="0"/>
                </a:lnTo>
                <a:lnTo>
                  <a:pt x="1523" y="1523"/>
                </a:lnTo>
                <a:lnTo>
                  <a:pt x="0" y="4571"/>
                </a:lnTo>
                <a:lnTo>
                  <a:pt x="1523" y="7619"/>
                </a:lnTo>
                <a:lnTo>
                  <a:pt x="368941" y="433653"/>
                </a:lnTo>
                <a:lnTo>
                  <a:pt x="371855" y="429767"/>
                </a:lnTo>
                <a:lnTo>
                  <a:pt x="376326" y="427284"/>
                </a:lnTo>
                <a:close/>
              </a:path>
              <a:path w="436244" h="497204">
                <a:moveTo>
                  <a:pt x="402335" y="495977"/>
                </a:moveTo>
                <a:lnTo>
                  <a:pt x="402335" y="458723"/>
                </a:lnTo>
                <a:lnTo>
                  <a:pt x="400811" y="461771"/>
                </a:lnTo>
                <a:lnTo>
                  <a:pt x="397763" y="463295"/>
                </a:lnTo>
                <a:lnTo>
                  <a:pt x="393191" y="461771"/>
                </a:lnTo>
                <a:lnTo>
                  <a:pt x="368941" y="433653"/>
                </a:lnTo>
                <a:lnTo>
                  <a:pt x="362711" y="441959"/>
                </a:lnTo>
                <a:lnTo>
                  <a:pt x="359663" y="455675"/>
                </a:lnTo>
                <a:lnTo>
                  <a:pt x="361187" y="470915"/>
                </a:lnTo>
                <a:lnTo>
                  <a:pt x="368807" y="483107"/>
                </a:lnTo>
                <a:lnTo>
                  <a:pt x="380999" y="492251"/>
                </a:lnTo>
                <a:lnTo>
                  <a:pt x="394715" y="496823"/>
                </a:lnTo>
                <a:lnTo>
                  <a:pt x="402335" y="495977"/>
                </a:lnTo>
                <a:close/>
              </a:path>
              <a:path w="436244" h="497204">
                <a:moveTo>
                  <a:pt x="402335" y="458723"/>
                </a:moveTo>
                <a:lnTo>
                  <a:pt x="400811" y="455675"/>
                </a:lnTo>
                <a:lnTo>
                  <a:pt x="376326" y="427284"/>
                </a:lnTo>
                <a:lnTo>
                  <a:pt x="371855" y="429767"/>
                </a:lnTo>
                <a:lnTo>
                  <a:pt x="368941" y="433653"/>
                </a:lnTo>
                <a:lnTo>
                  <a:pt x="393191" y="461771"/>
                </a:lnTo>
                <a:lnTo>
                  <a:pt x="397763" y="463295"/>
                </a:lnTo>
                <a:lnTo>
                  <a:pt x="400811" y="461771"/>
                </a:lnTo>
                <a:lnTo>
                  <a:pt x="402335" y="458723"/>
                </a:lnTo>
                <a:close/>
              </a:path>
              <a:path w="436244" h="497204">
                <a:moveTo>
                  <a:pt x="435863" y="461771"/>
                </a:moveTo>
                <a:lnTo>
                  <a:pt x="434339" y="446531"/>
                </a:lnTo>
                <a:lnTo>
                  <a:pt x="426719" y="434339"/>
                </a:lnTo>
                <a:lnTo>
                  <a:pt x="414527" y="425195"/>
                </a:lnTo>
                <a:lnTo>
                  <a:pt x="400811" y="420623"/>
                </a:lnTo>
                <a:lnTo>
                  <a:pt x="385571" y="422147"/>
                </a:lnTo>
                <a:lnTo>
                  <a:pt x="376326" y="427284"/>
                </a:lnTo>
                <a:lnTo>
                  <a:pt x="400811" y="455675"/>
                </a:lnTo>
                <a:lnTo>
                  <a:pt x="402335" y="458723"/>
                </a:lnTo>
                <a:lnTo>
                  <a:pt x="402335" y="495977"/>
                </a:lnTo>
                <a:lnTo>
                  <a:pt x="408431" y="495299"/>
                </a:lnTo>
                <a:lnTo>
                  <a:pt x="422147" y="487679"/>
                </a:lnTo>
                <a:lnTo>
                  <a:pt x="431291" y="475487"/>
                </a:lnTo>
                <a:lnTo>
                  <a:pt x="435863" y="46177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500762" y="4687823"/>
            <a:ext cx="1186180" cy="195580"/>
          </a:xfrm>
          <a:custGeom>
            <a:avLst/>
            <a:gdLst/>
            <a:ahLst/>
            <a:cxnLst/>
            <a:rect l="l" t="t" r="r" b="b"/>
            <a:pathLst>
              <a:path w="1186179" h="195579">
                <a:moveTo>
                  <a:pt x="1112461" y="147515"/>
                </a:moveTo>
                <a:lnTo>
                  <a:pt x="6095" y="0"/>
                </a:lnTo>
                <a:lnTo>
                  <a:pt x="3047" y="1523"/>
                </a:lnTo>
                <a:lnTo>
                  <a:pt x="0" y="4571"/>
                </a:lnTo>
                <a:lnTo>
                  <a:pt x="1523" y="7619"/>
                </a:lnTo>
                <a:lnTo>
                  <a:pt x="4571" y="9143"/>
                </a:lnTo>
                <a:lnTo>
                  <a:pt x="1110995" y="156667"/>
                </a:lnTo>
                <a:lnTo>
                  <a:pt x="1110995" y="152399"/>
                </a:lnTo>
                <a:lnTo>
                  <a:pt x="1112461" y="147515"/>
                </a:lnTo>
                <a:close/>
              </a:path>
              <a:path w="1186179" h="195579">
                <a:moveTo>
                  <a:pt x="1153667" y="156971"/>
                </a:moveTo>
                <a:lnTo>
                  <a:pt x="1152143" y="153923"/>
                </a:lnTo>
                <a:lnTo>
                  <a:pt x="1149095" y="152399"/>
                </a:lnTo>
                <a:lnTo>
                  <a:pt x="1112461" y="147515"/>
                </a:lnTo>
                <a:lnTo>
                  <a:pt x="1110995" y="152399"/>
                </a:lnTo>
                <a:lnTo>
                  <a:pt x="1110995" y="156667"/>
                </a:lnTo>
                <a:lnTo>
                  <a:pt x="1147571" y="161543"/>
                </a:lnTo>
                <a:lnTo>
                  <a:pt x="1150619" y="161543"/>
                </a:lnTo>
                <a:lnTo>
                  <a:pt x="1153667" y="156971"/>
                </a:lnTo>
                <a:close/>
              </a:path>
              <a:path w="1186179" h="195579">
                <a:moveTo>
                  <a:pt x="1153667" y="194005"/>
                </a:moveTo>
                <a:lnTo>
                  <a:pt x="1153667" y="156971"/>
                </a:lnTo>
                <a:lnTo>
                  <a:pt x="1150619" y="161543"/>
                </a:lnTo>
                <a:lnTo>
                  <a:pt x="1147571" y="161543"/>
                </a:lnTo>
                <a:lnTo>
                  <a:pt x="1110995" y="156667"/>
                </a:lnTo>
                <a:lnTo>
                  <a:pt x="1110995" y="167639"/>
                </a:lnTo>
                <a:lnTo>
                  <a:pt x="1118615" y="179831"/>
                </a:lnTo>
                <a:lnTo>
                  <a:pt x="1129283" y="190499"/>
                </a:lnTo>
                <a:lnTo>
                  <a:pt x="1142999" y="195071"/>
                </a:lnTo>
                <a:lnTo>
                  <a:pt x="1153667" y="194005"/>
                </a:lnTo>
                <a:close/>
              </a:path>
              <a:path w="1186179" h="195579">
                <a:moveTo>
                  <a:pt x="1185671" y="161543"/>
                </a:moveTo>
                <a:lnTo>
                  <a:pt x="1185671" y="146303"/>
                </a:lnTo>
                <a:lnTo>
                  <a:pt x="1178051" y="134111"/>
                </a:lnTo>
                <a:lnTo>
                  <a:pt x="1167383" y="123443"/>
                </a:lnTo>
                <a:lnTo>
                  <a:pt x="1153667" y="118871"/>
                </a:lnTo>
                <a:lnTo>
                  <a:pt x="1138427" y="120395"/>
                </a:lnTo>
                <a:lnTo>
                  <a:pt x="1124711" y="126491"/>
                </a:lnTo>
                <a:lnTo>
                  <a:pt x="1115567" y="137159"/>
                </a:lnTo>
                <a:lnTo>
                  <a:pt x="1112461" y="147515"/>
                </a:lnTo>
                <a:lnTo>
                  <a:pt x="1149095" y="152399"/>
                </a:lnTo>
                <a:lnTo>
                  <a:pt x="1152143" y="153923"/>
                </a:lnTo>
                <a:lnTo>
                  <a:pt x="1153667" y="156971"/>
                </a:lnTo>
                <a:lnTo>
                  <a:pt x="1153667" y="194005"/>
                </a:lnTo>
                <a:lnTo>
                  <a:pt x="1158239" y="193547"/>
                </a:lnTo>
                <a:lnTo>
                  <a:pt x="1171955" y="187451"/>
                </a:lnTo>
                <a:lnTo>
                  <a:pt x="1181099" y="176783"/>
                </a:lnTo>
                <a:lnTo>
                  <a:pt x="1185671" y="16154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867800" y="5108445"/>
            <a:ext cx="534035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b="1" u="heavy" spc="-10" dirty="0">
                <a:latin typeface="Times New Roman"/>
                <a:cs typeface="Times New Roman"/>
              </a:rPr>
              <a:t>C</a:t>
            </a:r>
            <a:r>
              <a:rPr sz="2400" b="1" u="heavy" dirty="0">
                <a:latin typeface="Times New Roman"/>
                <a:cs typeface="Times New Roman"/>
              </a:rPr>
              <a:t>Id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ftr" sz="quarter" idx="5"/>
          </p:nvPr>
        </p:nvSpPr>
        <p:spPr>
          <a:xfrm>
            <a:off x="2500762" y="6601752"/>
            <a:ext cx="6844033" cy="1923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520"/>
              </a:lnSpc>
            </a:pPr>
            <a:r>
              <a:rPr lang="es-UY" spc="-5" dirty="0" err="1" smtClean="0"/>
              <a:t>Prof.N.Piazza</a:t>
            </a:r>
            <a:r>
              <a:rPr lang="es-UY" spc="-5" dirty="0" smtClean="0"/>
              <a:t> (tomado de aportes del Prof. L. </a:t>
            </a:r>
            <a:r>
              <a:rPr lang="es-UY" spc="-5" dirty="0" err="1" smtClean="0"/>
              <a:t>Carámbula</a:t>
            </a:r>
            <a:endParaRPr spc="-5" dirty="0"/>
          </a:p>
        </p:txBody>
      </p:sp>
      <p:sp>
        <p:nvSpPr>
          <p:cNvPr id="10" name="object 10"/>
          <p:cNvSpPr txBox="1"/>
          <p:nvPr/>
        </p:nvSpPr>
        <p:spPr>
          <a:xfrm>
            <a:off x="2942220" y="4631494"/>
            <a:ext cx="1960880" cy="7829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786130">
              <a:lnSpc>
                <a:spcPct val="105400"/>
              </a:lnSpc>
            </a:pPr>
            <a:r>
              <a:rPr sz="2400" dirty="0">
                <a:latin typeface="Times New Roman"/>
                <a:cs typeface="Times New Roman"/>
              </a:rPr>
              <a:t>t</a:t>
            </a:r>
            <a:r>
              <a:rPr sz="2400" spc="-15" dirty="0">
                <a:latin typeface="Times New Roman"/>
                <a:cs typeface="Times New Roman"/>
              </a:rPr>
              <a:t>e</a:t>
            </a:r>
            <a:r>
              <a:rPr sz="2400" spc="-10" dirty="0">
                <a:latin typeface="Times New Roman"/>
                <a:cs typeface="Times New Roman"/>
              </a:rPr>
              <a:t>l</a:t>
            </a:r>
            <a:r>
              <a:rPr sz="2400" dirty="0">
                <a:latin typeface="Times New Roman"/>
                <a:cs typeface="Times New Roman"/>
              </a:rPr>
              <a:t>é</a:t>
            </a:r>
            <a:r>
              <a:rPr sz="2400" spc="-10" dirty="0">
                <a:latin typeface="Times New Roman"/>
                <a:cs typeface="Times New Roman"/>
              </a:rPr>
              <a:t>f</a:t>
            </a:r>
            <a:r>
              <a:rPr sz="2400" spc="-5" dirty="0">
                <a:latin typeface="Times New Roman"/>
                <a:cs typeface="Times New Roman"/>
              </a:rPr>
              <a:t>ono</a:t>
            </a:r>
            <a:r>
              <a:rPr sz="2400" dirty="0">
                <a:latin typeface="Times New Roman"/>
                <a:cs typeface="Times New Roman"/>
              </a:rPr>
              <a:t>*  </a:t>
            </a:r>
            <a:r>
              <a:rPr sz="2400" spc="-10" dirty="0">
                <a:latin typeface="Times New Roman"/>
                <a:cs typeface="Times New Roman"/>
              </a:rPr>
              <a:t>nombre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138816" y="5757161"/>
            <a:ext cx="4954905" cy="4381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b="1" spc="-5" dirty="0">
                <a:latin typeface="Times New Roman"/>
                <a:cs typeface="Times New Roman"/>
              </a:rPr>
              <a:t>Cliente </a:t>
            </a:r>
            <a:r>
              <a:rPr sz="2800" b="1" dirty="0">
                <a:latin typeface="Times New Roman"/>
                <a:cs typeface="Times New Roman"/>
              </a:rPr>
              <a:t>(</a:t>
            </a:r>
            <a:r>
              <a:rPr sz="2800" b="1" u="heavy" dirty="0">
                <a:latin typeface="Times New Roman"/>
                <a:cs typeface="Times New Roman"/>
              </a:rPr>
              <a:t>CId</a:t>
            </a:r>
            <a:r>
              <a:rPr sz="2800" b="1" dirty="0">
                <a:latin typeface="Times New Roman"/>
                <a:cs typeface="Times New Roman"/>
              </a:rPr>
              <a:t>, </a:t>
            </a:r>
            <a:r>
              <a:rPr sz="2800" b="1" spc="-5" dirty="0">
                <a:latin typeface="Times New Roman"/>
                <a:cs typeface="Times New Roman"/>
              </a:rPr>
              <a:t>nombre,</a:t>
            </a:r>
            <a:r>
              <a:rPr sz="2800" b="1" spc="-50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teléfono*)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47700">
              <a:lnSpc>
                <a:spcPct val="100000"/>
              </a:lnSpc>
            </a:pPr>
            <a:r>
              <a:rPr dirty="0"/>
              <a:t>Pasaje a</a:t>
            </a:r>
            <a:r>
              <a:rPr spc="-85" dirty="0"/>
              <a:t> </a:t>
            </a:r>
            <a:r>
              <a:rPr spc="-5" dirty="0"/>
              <a:t>Tablas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57612" y="1980183"/>
            <a:ext cx="2463800" cy="9944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06705" indent="-294005">
              <a:lnSpc>
                <a:spcPct val="100000"/>
              </a:lnSpc>
              <a:buFont typeface="Arial"/>
              <a:buChar char="•"/>
              <a:tabLst>
                <a:tab pos="307340" algn="l"/>
              </a:tabLst>
            </a:pPr>
            <a:r>
              <a:rPr sz="3200" b="1" dirty="0">
                <a:latin typeface="Arial"/>
                <a:cs typeface="Arial"/>
              </a:rPr>
              <a:t>R</a:t>
            </a:r>
            <a:r>
              <a:rPr sz="3200" b="1" spc="-10" dirty="0">
                <a:latin typeface="Arial"/>
                <a:cs typeface="Arial"/>
              </a:rPr>
              <a:t>e</a:t>
            </a:r>
            <a:r>
              <a:rPr sz="3200" b="1" spc="-5" dirty="0">
                <a:latin typeface="Arial"/>
                <a:cs typeface="Arial"/>
              </a:rPr>
              <a:t>l</a:t>
            </a:r>
            <a:r>
              <a:rPr sz="3200" b="1" spc="-10" dirty="0">
                <a:latin typeface="Arial"/>
                <a:cs typeface="Arial"/>
              </a:rPr>
              <a:t>ac</a:t>
            </a:r>
            <a:r>
              <a:rPr sz="3200" b="1" spc="-5" dirty="0">
                <a:latin typeface="Arial"/>
                <a:cs typeface="Arial"/>
              </a:rPr>
              <a:t>i</a:t>
            </a:r>
            <a:r>
              <a:rPr sz="3200" b="1" spc="-15" dirty="0">
                <a:latin typeface="Arial"/>
                <a:cs typeface="Arial"/>
              </a:rPr>
              <a:t>o</a:t>
            </a:r>
            <a:r>
              <a:rPr sz="3200" b="1" spc="-5" dirty="0">
                <a:latin typeface="Arial"/>
                <a:cs typeface="Arial"/>
              </a:rPr>
              <a:t>n</a:t>
            </a:r>
            <a:r>
              <a:rPr sz="3200" b="1" spc="-10" dirty="0">
                <a:latin typeface="Arial"/>
                <a:cs typeface="Arial"/>
              </a:rPr>
              <a:t>e</a:t>
            </a:r>
            <a:r>
              <a:rPr sz="3200" b="1" dirty="0">
                <a:latin typeface="Arial"/>
                <a:cs typeface="Arial"/>
              </a:rPr>
              <a:t>s</a:t>
            </a:r>
            <a:endParaRPr sz="3200">
              <a:latin typeface="Arial"/>
              <a:cs typeface="Arial"/>
            </a:endParaRPr>
          </a:p>
          <a:p>
            <a:pPr marL="497205">
              <a:lnSpc>
                <a:spcPct val="100000"/>
              </a:lnSpc>
              <a:spcBef>
                <a:spcPts val="555"/>
              </a:spcBef>
            </a:pPr>
            <a:r>
              <a:rPr sz="2800" dirty="0">
                <a:latin typeface="Arial"/>
                <a:cs typeface="Arial"/>
              </a:rPr>
              <a:t>–Binarias</a:t>
            </a:r>
            <a:endParaRPr sz="2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642248" y="4074483"/>
            <a:ext cx="7664450" cy="22313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13360" marR="5080" indent="-201295" algn="just">
              <a:lnSpc>
                <a:spcPct val="100400"/>
              </a:lnSpc>
            </a:pPr>
            <a:r>
              <a:rPr sz="2800" spc="5" dirty="0">
                <a:latin typeface="Arial"/>
                <a:cs typeface="Arial"/>
              </a:rPr>
              <a:t>–La </a:t>
            </a:r>
            <a:r>
              <a:rPr sz="2800" dirty="0">
                <a:latin typeface="Arial"/>
                <a:cs typeface="Arial"/>
              </a:rPr>
              <a:t>relación </a:t>
            </a:r>
            <a:r>
              <a:rPr sz="2800" spc="-5" dirty="0">
                <a:latin typeface="Arial"/>
                <a:cs typeface="Arial"/>
              </a:rPr>
              <a:t>entre las entidades </a:t>
            </a:r>
            <a:r>
              <a:rPr sz="2800" dirty="0">
                <a:latin typeface="Arial"/>
                <a:cs typeface="Arial"/>
              </a:rPr>
              <a:t>se </a:t>
            </a:r>
            <a:r>
              <a:rPr sz="2800" spc="-5" dirty="0">
                <a:latin typeface="Arial"/>
                <a:cs typeface="Arial"/>
              </a:rPr>
              <a:t>representa a  través de una tabla, en</a:t>
            </a:r>
            <a:r>
              <a:rPr sz="2800" spc="3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general.</a:t>
            </a:r>
            <a:endParaRPr sz="2800" dirty="0">
              <a:latin typeface="Arial"/>
              <a:cs typeface="Arial"/>
            </a:endParaRPr>
          </a:p>
          <a:p>
            <a:pPr marL="213360" marR="5080" indent="-201295" algn="just">
              <a:lnSpc>
                <a:spcPct val="100000"/>
              </a:lnSpc>
              <a:spcBef>
                <a:spcPts val="670"/>
              </a:spcBef>
            </a:pPr>
            <a:r>
              <a:rPr sz="2800" dirty="0">
                <a:latin typeface="Arial"/>
                <a:cs typeface="Arial"/>
              </a:rPr>
              <a:t>–Esta </a:t>
            </a:r>
            <a:r>
              <a:rPr sz="2800" spc="-5" dirty="0">
                <a:latin typeface="Arial"/>
                <a:cs typeface="Arial"/>
              </a:rPr>
              <a:t>tabla </a:t>
            </a:r>
            <a:r>
              <a:rPr sz="2800" dirty="0">
                <a:latin typeface="Arial"/>
                <a:cs typeface="Arial"/>
              </a:rPr>
              <a:t>esta conformada </a:t>
            </a:r>
            <a:r>
              <a:rPr sz="2800" spc="-5" dirty="0">
                <a:latin typeface="Arial"/>
                <a:cs typeface="Arial"/>
              </a:rPr>
              <a:t>por los atributos  determinantes de las entidades vinculadas en  la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relación.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625474" y="2177795"/>
            <a:ext cx="1066800" cy="609600"/>
          </a:xfrm>
          <a:custGeom>
            <a:avLst/>
            <a:gdLst/>
            <a:ahLst/>
            <a:cxnLst/>
            <a:rect l="l" t="t" r="r" b="b"/>
            <a:pathLst>
              <a:path w="1066800" h="609600">
                <a:moveTo>
                  <a:pt x="0" y="0"/>
                </a:moveTo>
                <a:lnTo>
                  <a:pt x="0" y="609599"/>
                </a:lnTo>
                <a:lnTo>
                  <a:pt x="1066799" y="609599"/>
                </a:lnTo>
                <a:lnTo>
                  <a:pt x="106679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625474" y="2177795"/>
            <a:ext cx="1066800" cy="609600"/>
          </a:xfrm>
          <a:custGeom>
            <a:avLst/>
            <a:gdLst/>
            <a:ahLst/>
            <a:cxnLst/>
            <a:rect l="l" t="t" r="r" b="b"/>
            <a:pathLst>
              <a:path w="1066800" h="609600">
                <a:moveTo>
                  <a:pt x="0" y="0"/>
                </a:moveTo>
                <a:lnTo>
                  <a:pt x="0" y="609599"/>
                </a:lnTo>
                <a:lnTo>
                  <a:pt x="1066799" y="609599"/>
                </a:lnTo>
                <a:lnTo>
                  <a:pt x="1066799" y="0"/>
                </a:lnTo>
                <a:lnTo>
                  <a:pt x="0" y="0"/>
                </a:lnTo>
                <a:close/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4034928" y="2289047"/>
            <a:ext cx="245745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A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3739774" y="2782823"/>
            <a:ext cx="347980" cy="500380"/>
          </a:xfrm>
          <a:custGeom>
            <a:avLst/>
            <a:gdLst/>
            <a:ahLst/>
            <a:cxnLst/>
            <a:rect l="l" t="t" r="r" b="b"/>
            <a:pathLst>
              <a:path w="347979" h="500379">
                <a:moveTo>
                  <a:pt x="54222" y="427682"/>
                </a:moveTo>
                <a:lnTo>
                  <a:pt x="44195" y="423671"/>
                </a:lnTo>
                <a:lnTo>
                  <a:pt x="30479" y="425195"/>
                </a:lnTo>
                <a:lnTo>
                  <a:pt x="16763" y="429767"/>
                </a:lnTo>
                <a:lnTo>
                  <a:pt x="6095" y="440435"/>
                </a:lnTo>
                <a:lnTo>
                  <a:pt x="0" y="454151"/>
                </a:lnTo>
                <a:lnTo>
                  <a:pt x="0" y="469391"/>
                </a:lnTo>
                <a:lnTo>
                  <a:pt x="6095" y="483107"/>
                </a:lnTo>
                <a:lnTo>
                  <a:pt x="16763" y="493775"/>
                </a:lnTo>
                <a:lnTo>
                  <a:pt x="30479" y="499871"/>
                </a:lnTo>
                <a:lnTo>
                  <a:pt x="33527" y="499871"/>
                </a:lnTo>
                <a:lnTo>
                  <a:pt x="33527" y="458723"/>
                </a:lnTo>
                <a:lnTo>
                  <a:pt x="54222" y="427682"/>
                </a:lnTo>
                <a:close/>
              </a:path>
              <a:path w="347979" h="500379">
                <a:moveTo>
                  <a:pt x="62483" y="432815"/>
                </a:moveTo>
                <a:lnTo>
                  <a:pt x="59435" y="429767"/>
                </a:lnTo>
                <a:lnTo>
                  <a:pt x="54222" y="427682"/>
                </a:lnTo>
                <a:lnTo>
                  <a:pt x="33527" y="458723"/>
                </a:lnTo>
                <a:lnTo>
                  <a:pt x="33527" y="463295"/>
                </a:lnTo>
                <a:lnTo>
                  <a:pt x="35051" y="466343"/>
                </a:lnTo>
                <a:lnTo>
                  <a:pt x="38099" y="466343"/>
                </a:lnTo>
                <a:lnTo>
                  <a:pt x="41147" y="464819"/>
                </a:lnTo>
                <a:lnTo>
                  <a:pt x="62483" y="432815"/>
                </a:lnTo>
                <a:close/>
              </a:path>
              <a:path w="347979" h="500379">
                <a:moveTo>
                  <a:pt x="74675" y="469391"/>
                </a:moveTo>
                <a:lnTo>
                  <a:pt x="74675" y="454151"/>
                </a:lnTo>
                <a:lnTo>
                  <a:pt x="70103" y="440435"/>
                </a:lnTo>
                <a:lnTo>
                  <a:pt x="62483" y="432815"/>
                </a:lnTo>
                <a:lnTo>
                  <a:pt x="41147" y="464819"/>
                </a:lnTo>
                <a:lnTo>
                  <a:pt x="38099" y="466343"/>
                </a:lnTo>
                <a:lnTo>
                  <a:pt x="35051" y="466343"/>
                </a:lnTo>
                <a:lnTo>
                  <a:pt x="33527" y="463295"/>
                </a:lnTo>
                <a:lnTo>
                  <a:pt x="33527" y="499871"/>
                </a:lnTo>
                <a:lnTo>
                  <a:pt x="45719" y="499871"/>
                </a:lnTo>
                <a:lnTo>
                  <a:pt x="59435" y="493775"/>
                </a:lnTo>
                <a:lnTo>
                  <a:pt x="70103" y="483107"/>
                </a:lnTo>
                <a:lnTo>
                  <a:pt x="74675" y="469391"/>
                </a:lnTo>
                <a:close/>
              </a:path>
              <a:path w="347979" h="500379">
                <a:moveTo>
                  <a:pt x="347471" y="3047"/>
                </a:moveTo>
                <a:lnTo>
                  <a:pt x="345947" y="0"/>
                </a:lnTo>
                <a:lnTo>
                  <a:pt x="341375" y="0"/>
                </a:lnTo>
                <a:lnTo>
                  <a:pt x="338327" y="1523"/>
                </a:lnTo>
                <a:lnTo>
                  <a:pt x="54222" y="427682"/>
                </a:lnTo>
                <a:lnTo>
                  <a:pt x="59435" y="429767"/>
                </a:lnTo>
                <a:lnTo>
                  <a:pt x="62483" y="432815"/>
                </a:lnTo>
                <a:lnTo>
                  <a:pt x="345947" y="7619"/>
                </a:lnTo>
                <a:lnTo>
                  <a:pt x="347471" y="304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078101" y="2782823"/>
            <a:ext cx="117475" cy="500380"/>
          </a:xfrm>
          <a:custGeom>
            <a:avLst/>
            <a:gdLst/>
            <a:ahLst/>
            <a:cxnLst/>
            <a:rect l="l" t="t" r="r" b="b"/>
            <a:pathLst>
              <a:path w="117475" h="500379">
                <a:moveTo>
                  <a:pt x="79325" y="424136"/>
                </a:moveTo>
                <a:lnTo>
                  <a:pt x="9143" y="3047"/>
                </a:lnTo>
                <a:lnTo>
                  <a:pt x="7619" y="0"/>
                </a:lnTo>
                <a:lnTo>
                  <a:pt x="3047" y="0"/>
                </a:lnTo>
                <a:lnTo>
                  <a:pt x="0" y="1523"/>
                </a:lnTo>
                <a:lnTo>
                  <a:pt x="0" y="6095"/>
                </a:lnTo>
                <a:lnTo>
                  <a:pt x="69913" y="425576"/>
                </a:lnTo>
                <a:lnTo>
                  <a:pt x="74675" y="423671"/>
                </a:lnTo>
                <a:lnTo>
                  <a:pt x="79325" y="424136"/>
                </a:lnTo>
                <a:close/>
              </a:path>
              <a:path w="117475" h="500379">
                <a:moveTo>
                  <a:pt x="85343" y="499719"/>
                </a:moveTo>
                <a:lnTo>
                  <a:pt x="85343" y="460247"/>
                </a:lnTo>
                <a:lnTo>
                  <a:pt x="83819" y="464819"/>
                </a:lnTo>
                <a:lnTo>
                  <a:pt x="80771" y="466343"/>
                </a:lnTo>
                <a:lnTo>
                  <a:pt x="77723" y="466343"/>
                </a:lnTo>
                <a:lnTo>
                  <a:pt x="76199" y="463295"/>
                </a:lnTo>
                <a:lnTo>
                  <a:pt x="69913" y="425576"/>
                </a:lnTo>
                <a:lnTo>
                  <a:pt x="59435" y="429767"/>
                </a:lnTo>
                <a:lnTo>
                  <a:pt x="48767" y="438911"/>
                </a:lnTo>
                <a:lnTo>
                  <a:pt x="42671" y="452627"/>
                </a:lnTo>
                <a:lnTo>
                  <a:pt x="42671" y="467867"/>
                </a:lnTo>
                <a:lnTo>
                  <a:pt x="48767" y="481583"/>
                </a:lnTo>
                <a:lnTo>
                  <a:pt x="57911" y="492251"/>
                </a:lnTo>
                <a:lnTo>
                  <a:pt x="71627" y="498347"/>
                </a:lnTo>
                <a:lnTo>
                  <a:pt x="85343" y="499719"/>
                </a:lnTo>
                <a:close/>
              </a:path>
              <a:path w="117475" h="500379">
                <a:moveTo>
                  <a:pt x="85343" y="460247"/>
                </a:moveTo>
                <a:lnTo>
                  <a:pt x="79325" y="424136"/>
                </a:lnTo>
                <a:lnTo>
                  <a:pt x="74675" y="423671"/>
                </a:lnTo>
                <a:lnTo>
                  <a:pt x="69913" y="425576"/>
                </a:lnTo>
                <a:lnTo>
                  <a:pt x="76199" y="463295"/>
                </a:lnTo>
                <a:lnTo>
                  <a:pt x="77723" y="466343"/>
                </a:lnTo>
                <a:lnTo>
                  <a:pt x="80771" y="466343"/>
                </a:lnTo>
                <a:lnTo>
                  <a:pt x="83819" y="464819"/>
                </a:lnTo>
                <a:lnTo>
                  <a:pt x="85343" y="460247"/>
                </a:lnTo>
                <a:close/>
              </a:path>
              <a:path w="117475" h="500379">
                <a:moveTo>
                  <a:pt x="117347" y="470915"/>
                </a:moveTo>
                <a:lnTo>
                  <a:pt x="117347" y="455675"/>
                </a:lnTo>
                <a:lnTo>
                  <a:pt x="112775" y="441959"/>
                </a:lnTo>
                <a:lnTo>
                  <a:pt x="102107" y="431291"/>
                </a:lnTo>
                <a:lnTo>
                  <a:pt x="89915" y="425195"/>
                </a:lnTo>
                <a:lnTo>
                  <a:pt x="79325" y="424136"/>
                </a:lnTo>
                <a:lnTo>
                  <a:pt x="85343" y="460247"/>
                </a:lnTo>
                <a:lnTo>
                  <a:pt x="85343" y="499719"/>
                </a:lnTo>
                <a:lnTo>
                  <a:pt x="86867" y="499871"/>
                </a:lnTo>
                <a:lnTo>
                  <a:pt x="100583" y="493775"/>
                </a:lnTo>
                <a:lnTo>
                  <a:pt x="111251" y="484631"/>
                </a:lnTo>
                <a:lnTo>
                  <a:pt x="117347" y="47091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078101" y="2782823"/>
            <a:ext cx="728980" cy="424180"/>
          </a:xfrm>
          <a:custGeom>
            <a:avLst/>
            <a:gdLst/>
            <a:ahLst/>
            <a:cxnLst/>
            <a:rect l="l" t="t" r="r" b="b"/>
            <a:pathLst>
              <a:path w="728979" h="424180">
                <a:moveTo>
                  <a:pt x="659891" y="363219"/>
                </a:moveTo>
                <a:lnTo>
                  <a:pt x="6095" y="0"/>
                </a:lnTo>
                <a:lnTo>
                  <a:pt x="3047" y="0"/>
                </a:lnTo>
                <a:lnTo>
                  <a:pt x="0" y="1523"/>
                </a:lnTo>
                <a:lnTo>
                  <a:pt x="0" y="6095"/>
                </a:lnTo>
                <a:lnTo>
                  <a:pt x="1523" y="9143"/>
                </a:lnTo>
                <a:lnTo>
                  <a:pt x="655177" y="372284"/>
                </a:lnTo>
                <a:lnTo>
                  <a:pt x="656843" y="367283"/>
                </a:lnTo>
                <a:lnTo>
                  <a:pt x="659891" y="363219"/>
                </a:lnTo>
                <a:close/>
              </a:path>
              <a:path w="728979" h="424180">
                <a:moveTo>
                  <a:pt x="694943" y="422757"/>
                </a:moveTo>
                <a:lnTo>
                  <a:pt x="694943" y="388619"/>
                </a:lnTo>
                <a:lnTo>
                  <a:pt x="691895" y="390143"/>
                </a:lnTo>
                <a:lnTo>
                  <a:pt x="687323" y="390143"/>
                </a:lnTo>
                <a:lnTo>
                  <a:pt x="655177" y="372284"/>
                </a:lnTo>
                <a:lnTo>
                  <a:pt x="652271" y="380999"/>
                </a:lnTo>
                <a:lnTo>
                  <a:pt x="653795" y="396239"/>
                </a:lnTo>
                <a:lnTo>
                  <a:pt x="659891" y="408431"/>
                </a:lnTo>
                <a:lnTo>
                  <a:pt x="672083" y="419099"/>
                </a:lnTo>
                <a:lnTo>
                  <a:pt x="685799" y="423671"/>
                </a:lnTo>
                <a:lnTo>
                  <a:pt x="694943" y="422757"/>
                </a:lnTo>
                <a:close/>
              </a:path>
              <a:path w="728979" h="424180">
                <a:moveTo>
                  <a:pt x="694943" y="388619"/>
                </a:moveTo>
                <a:lnTo>
                  <a:pt x="694943" y="384047"/>
                </a:lnTo>
                <a:lnTo>
                  <a:pt x="691895" y="380999"/>
                </a:lnTo>
                <a:lnTo>
                  <a:pt x="659891" y="363219"/>
                </a:lnTo>
                <a:lnTo>
                  <a:pt x="656843" y="367283"/>
                </a:lnTo>
                <a:lnTo>
                  <a:pt x="655177" y="372284"/>
                </a:lnTo>
                <a:lnTo>
                  <a:pt x="687323" y="390143"/>
                </a:lnTo>
                <a:lnTo>
                  <a:pt x="691895" y="390143"/>
                </a:lnTo>
                <a:lnTo>
                  <a:pt x="694943" y="388619"/>
                </a:lnTo>
                <a:close/>
              </a:path>
              <a:path w="728979" h="424180">
                <a:moveTo>
                  <a:pt x="728471" y="390143"/>
                </a:moveTo>
                <a:lnTo>
                  <a:pt x="726947" y="374903"/>
                </a:lnTo>
                <a:lnTo>
                  <a:pt x="720851" y="362711"/>
                </a:lnTo>
                <a:lnTo>
                  <a:pt x="708659" y="352043"/>
                </a:lnTo>
                <a:lnTo>
                  <a:pt x="693419" y="347471"/>
                </a:lnTo>
                <a:lnTo>
                  <a:pt x="679703" y="348995"/>
                </a:lnTo>
                <a:lnTo>
                  <a:pt x="665987" y="355091"/>
                </a:lnTo>
                <a:lnTo>
                  <a:pt x="659891" y="363219"/>
                </a:lnTo>
                <a:lnTo>
                  <a:pt x="691895" y="380999"/>
                </a:lnTo>
                <a:lnTo>
                  <a:pt x="694943" y="384047"/>
                </a:lnTo>
                <a:lnTo>
                  <a:pt x="694943" y="422757"/>
                </a:lnTo>
                <a:lnTo>
                  <a:pt x="701039" y="422147"/>
                </a:lnTo>
                <a:lnTo>
                  <a:pt x="713231" y="416051"/>
                </a:lnTo>
                <a:lnTo>
                  <a:pt x="723899" y="403859"/>
                </a:lnTo>
                <a:lnTo>
                  <a:pt x="728471" y="39014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3443616" y="3203446"/>
            <a:ext cx="1068070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682625" algn="l"/>
              </a:tabLst>
            </a:pPr>
            <a:r>
              <a:rPr sz="2400" b="1" u="heavy" spc="-10" dirty="0">
                <a:latin typeface="Times New Roman"/>
                <a:cs typeface="Times New Roman"/>
              </a:rPr>
              <a:t>A</a:t>
            </a:r>
            <a:r>
              <a:rPr sz="2400" b="1" u="heavy" dirty="0">
                <a:latin typeface="Times New Roman"/>
                <a:cs typeface="Times New Roman"/>
              </a:rPr>
              <a:t>1</a:t>
            </a:r>
            <a:r>
              <a:rPr sz="2400" b="1" dirty="0">
                <a:latin typeface="Times New Roman"/>
                <a:cs typeface="Times New Roman"/>
              </a:rPr>
              <a:t>	</a:t>
            </a:r>
            <a:r>
              <a:rPr sz="2400" b="1" u="heavy" spc="-10" dirty="0">
                <a:latin typeface="Times New Roman"/>
                <a:cs typeface="Times New Roman"/>
              </a:rPr>
              <a:t>A</a:t>
            </a:r>
            <a:r>
              <a:rPr sz="2400" b="1" u="heavy" dirty="0">
                <a:latin typeface="Times New Roman"/>
                <a:cs typeface="Times New Roman"/>
              </a:rPr>
              <a:t>2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847219" y="2974846"/>
            <a:ext cx="397510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spc="-10" dirty="0">
                <a:latin typeface="Times New Roman"/>
                <a:cs typeface="Times New Roman"/>
              </a:rPr>
              <a:t>A</a:t>
            </a:r>
            <a:r>
              <a:rPr sz="2400" dirty="0">
                <a:latin typeface="Times New Roman"/>
                <a:cs typeface="Times New Roman"/>
              </a:rPr>
              <a:t>3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7403469" y="2558795"/>
            <a:ext cx="914400" cy="0"/>
          </a:xfrm>
          <a:custGeom>
            <a:avLst/>
            <a:gdLst/>
            <a:ahLst/>
            <a:cxnLst/>
            <a:rect l="l" t="t" r="r" b="b"/>
            <a:pathLst>
              <a:path w="914400">
                <a:moveTo>
                  <a:pt x="914399" y="0"/>
                </a:moveTo>
                <a:lnTo>
                  <a:pt x="0" y="0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715133" y="2558795"/>
            <a:ext cx="1371600" cy="0"/>
          </a:xfrm>
          <a:custGeom>
            <a:avLst/>
            <a:gdLst/>
            <a:ahLst/>
            <a:cxnLst/>
            <a:rect l="l" t="t" r="r" b="b"/>
            <a:pathLst>
              <a:path w="1371600">
                <a:moveTo>
                  <a:pt x="1371599" y="0"/>
                </a:moveTo>
                <a:lnTo>
                  <a:pt x="0" y="0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8616574" y="2782823"/>
            <a:ext cx="347980" cy="500380"/>
          </a:xfrm>
          <a:custGeom>
            <a:avLst/>
            <a:gdLst/>
            <a:ahLst/>
            <a:cxnLst/>
            <a:rect l="l" t="t" r="r" b="b"/>
            <a:pathLst>
              <a:path w="347979" h="500379">
                <a:moveTo>
                  <a:pt x="54222" y="427682"/>
                </a:moveTo>
                <a:lnTo>
                  <a:pt x="44195" y="423671"/>
                </a:lnTo>
                <a:lnTo>
                  <a:pt x="30479" y="425195"/>
                </a:lnTo>
                <a:lnTo>
                  <a:pt x="16763" y="429767"/>
                </a:lnTo>
                <a:lnTo>
                  <a:pt x="6095" y="440435"/>
                </a:lnTo>
                <a:lnTo>
                  <a:pt x="0" y="454151"/>
                </a:lnTo>
                <a:lnTo>
                  <a:pt x="0" y="469391"/>
                </a:lnTo>
                <a:lnTo>
                  <a:pt x="6095" y="483107"/>
                </a:lnTo>
                <a:lnTo>
                  <a:pt x="16763" y="493775"/>
                </a:lnTo>
                <a:lnTo>
                  <a:pt x="30479" y="499871"/>
                </a:lnTo>
                <a:lnTo>
                  <a:pt x="33527" y="499871"/>
                </a:lnTo>
                <a:lnTo>
                  <a:pt x="33527" y="458723"/>
                </a:lnTo>
                <a:lnTo>
                  <a:pt x="54222" y="427682"/>
                </a:lnTo>
                <a:close/>
              </a:path>
              <a:path w="347979" h="500379">
                <a:moveTo>
                  <a:pt x="62483" y="432815"/>
                </a:moveTo>
                <a:lnTo>
                  <a:pt x="59435" y="429767"/>
                </a:lnTo>
                <a:lnTo>
                  <a:pt x="54222" y="427682"/>
                </a:lnTo>
                <a:lnTo>
                  <a:pt x="33527" y="458723"/>
                </a:lnTo>
                <a:lnTo>
                  <a:pt x="33527" y="463295"/>
                </a:lnTo>
                <a:lnTo>
                  <a:pt x="35051" y="466343"/>
                </a:lnTo>
                <a:lnTo>
                  <a:pt x="38099" y="466343"/>
                </a:lnTo>
                <a:lnTo>
                  <a:pt x="41147" y="464819"/>
                </a:lnTo>
                <a:lnTo>
                  <a:pt x="62483" y="432815"/>
                </a:lnTo>
                <a:close/>
              </a:path>
              <a:path w="347979" h="500379">
                <a:moveTo>
                  <a:pt x="74675" y="469391"/>
                </a:moveTo>
                <a:lnTo>
                  <a:pt x="74675" y="454151"/>
                </a:lnTo>
                <a:lnTo>
                  <a:pt x="70103" y="440435"/>
                </a:lnTo>
                <a:lnTo>
                  <a:pt x="62483" y="432815"/>
                </a:lnTo>
                <a:lnTo>
                  <a:pt x="41147" y="464819"/>
                </a:lnTo>
                <a:lnTo>
                  <a:pt x="38099" y="466343"/>
                </a:lnTo>
                <a:lnTo>
                  <a:pt x="35051" y="466343"/>
                </a:lnTo>
                <a:lnTo>
                  <a:pt x="33527" y="463295"/>
                </a:lnTo>
                <a:lnTo>
                  <a:pt x="33527" y="499871"/>
                </a:lnTo>
                <a:lnTo>
                  <a:pt x="45719" y="499871"/>
                </a:lnTo>
                <a:lnTo>
                  <a:pt x="59435" y="493775"/>
                </a:lnTo>
                <a:lnTo>
                  <a:pt x="70103" y="483107"/>
                </a:lnTo>
                <a:lnTo>
                  <a:pt x="74675" y="469391"/>
                </a:lnTo>
                <a:close/>
              </a:path>
              <a:path w="347979" h="500379">
                <a:moveTo>
                  <a:pt x="347471" y="3047"/>
                </a:moveTo>
                <a:lnTo>
                  <a:pt x="345947" y="0"/>
                </a:lnTo>
                <a:lnTo>
                  <a:pt x="341375" y="0"/>
                </a:lnTo>
                <a:lnTo>
                  <a:pt x="338327" y="1523"/>
                </a:lnTo>
                <a:lnTo>
                  <a:pt x="54222" y="427682"/>
                </a:lnTo>
                <a:lnTo>
                  <a:pt x="59435" y="429767"/>
                </a:lnTo>
                <a:lnTo>
                  <a:pt x="62483" y="432815"/>
                </a:lnTo>
                <a:lnTo>
                  <a:pt x="345947" y="7619"/>
                </a:lnTo>
                <a:lnTo>
                  <a:pt x="347471" y="304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8954902" y="2782823"/>
            <a:ext cx="117475" cy="500380"/>
          </a:xfrm>
          <a:custGeom>
            <a:avLst/>
            <a:gdLst/>
            <a:ahLst/>
            <a:cxnLst/>
            <a:rect l="l" t="t" r="r" b="b"/>
            <a:pathLst>
              <a:path w="117475" h="500379">
                <a:moveTo>
                  <a:pt x="79325" y="424136"/>
                </a:moveTo>
                <a:lnTo>
                  <a:pt x="9143" y="3047"/>
                </a:lnTo>
                <a:lnTo>
                  <a:pt x="7619" y="0"/>
                </a:lnTo>
                <a:lnTo>
                  <a:pt x="3047" y="0"/>
                </a:lnTo>
                <a:lnTo>
                  <a:pt x="0" y="1523"/>
                </a:lnTo>
                <a:lnTo>
                  <a:pt x="0" y="6095"/>
                </a:lnTo>
                <a:lnTo>
                  <a:pt x="69913" y="425576"/>
                </a:lnTo>
                <a:lnTo>
                  <a:pt x="74675" y="423671"/>
                </a:lnTo>
                <a:lnTo>
                  <a:pt x="79325" y="424136"/>
                </a:lnTo>
                <a:close/>
              </a:path>
              <a:path w="117475" h="500379">
                <a:moveTo>
                  <a:pt x="85343" y="499719"/>
                </a:moveTo>
                <a:lnTo>
                  <a:pt x="85343" y="460247"/>
                </a:lnTo>
                <a:lnTo>
                  <a:pt x="83819" y="464819"/>
                </a:lnTo>
                <a:lnTo>
                  <a:pt x="80771" y="466343"/>
                </a:lnTo>
                <a:lnTo>
                  <a:pt x="77723" y="466343"/>
                </a:lnTo>
                <a:lnTo>
                  <a:pt x="76199" y="463295"/>
                </a:lnTo>
                <a:lnTo>
                  <a:pt x="69913" y="425576"/>
                </a:lnTo>
                <a:lnTo>
                  <a:pt x="59435" y="429767"/>
                </a:lnTo>
                <a:lnTo>
                  <a:pt x="48767" y="438911"/>
                </a:lnTo>
                <a:lnTo>
                  <a:pt x="42671" y="452627"/>
                </a:lnTo>
                <a:lnTo>
                  <a:pt x="42671" y="467867"/>
                </a:lnTo>
                <a:lnTo>
                  <a:pt x="48767" y="481583"/>
                </a:lnTo>
                <a:lnTo>
                  <a:pt x="57911" y="492251"/>
                </a:lnTo>
                <a:lnTo>
                  <a:pt x="71627" y="498347"/>
                </a:lnTo>
                <a:lnTo>
                  <a:pt x="85343" y="499719"/>
                </a:lnTo>
                <a:close/>
              </a:path>
              <a:path w="117475" h="500379">
                <a:moveTo>
                  <a:pt x="85343" y="460247"/>
                </a:moveTo>
                <a:lnTo>
                  <a:pt x="79325" y="424136"/>
                </a:lnTo>
                <a:lnTo>
                  <a:pt x="74675" y="423671"/>
                </a:lnTo>
                <a:lnTo>
                  <a:pt x="69913" y="425576"/>
                </a:lnTo>
                <a:lnTo>
                  <a:pt x="76199" y="463295"/>
                </a:lnTo>
                <a:lnTo>
                  <a:pt x="77723" y="466343"/>
                </a:lnTo>
                <a:lnTo>
                  <a:pt x="80771" y="466343"/>
                </a:lnTo>
                <a:lnTo>
                  <a:pt x="83819" y="464819"/>
                </a:lnTo>
                <a:lnTo>
                  <a:pt x="85343" y="460247"/>
                </a:lnTo>
                <a:close/>
              </a:path>
              <a:path w="117475" h="500379">
                <a:moveTo>
                  <a:pt x="117347" y="470915"/>
                </a:moveTo>
                <a:lnTo>
                  <a:pt x="117347" y="455675"/>
                </a:lnTo>
                <a:lnTo>
                  <a:pt x="112775" y="441959"/>
                </a:lnTo>
                <a:lnTo>
                  <a:pt x="102107" y="431291"/>
                </a:lnTo>
                <a:lnTo>
                  <a:pt x="89915" y="425195"/>
                </a:lnTo>
                <a:lnTo>
                  <a:pt x="79325" y="424136"/>
                </a:lnTo>
                <a:lnTo>
                  <a:pt x="85343" y="460247"/>
                </a:lnTo>
                <a:lnTo>
                  <a:pt x="85343" y="499719"/>
                </a:lnTo>
                <a:lnTo>
                  <a:pt x="86867" y="499871"/>
                </a:lnTo>
                <a:lnTo>
                  <a:pt x="100583" y="493775"/>
                </a:lnTo>
                <a:lnTo>
                  <a:pt x="111251" y="484631"/>
                </a:lnTo>
                <a:lnTo>
                  <a:pt x="117347" y="47091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8320414" y="3203446"/>
            <a:ext cx="1051560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682625" algn="l"/>
              </a:tabLst>
            </a:pPr>
            <a:r>
              <a:rPr sz="2400" b="1" u="heavy" spc="-10" dirty="0">
                <a:latin typeface="Times New Roman"/>
                <a:cs typeface="Times New Roman"/>
              </a:rPr>
              <a:t>B</a:t>
            </a:r>
            <a:r>
              <a:rPr sz="2400" b="1" u="heavy" dirty="0">
                <a:latin typeface="Times New Roman"/>
                <a:cs typeface="Times New Roman"/>
              </a:rPr>
              <a:t>1</a:t>
            </a:r>
            <a:r>
              <a:rPr sz="2400" b="1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B</a:t>
            </a:r>
            <a:r>
              <a:rPr sz="2400" dirty="0">
                <a:latin typeface="Times New Roman"/>
                <a:cs typeface="Times New Roman"/>
              </a:rPr>
              <a:t>2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8317869" y="2177795"/>
            <a:ext cx="1066800" cy="609600"/>
          </a:xfrm>
          <a:custGeom>
            <a:avLst/>
            <a:gdLst/>
            <a:ahLst/>
            <a:cxnLst/>
            <a:rect l="l" t="t" r="r" b="b"/>
            <a:pathLst>
              <a:path w="1066800" h="609600">
                <a:moveTo>
                  <a:pt x="0" y="0"/>
                </a:moveTo>
                <a:lnTo>
                  <a:pt x="0" y="609599"/>
                </a:lnTo>
                <a:lnTo>
                  <a:pt x="1066799" y="609599"/>
                </a:lnTo>
                <a:lnTo>
                  <a:pt x="106679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8317869" y="2177795"/>
            <a:ext cx="1066800" cy="609600"/>
          </a:xfrm>
          <a:custGeom>
            <a:avLst/>
            <a:gdLst/>
            <a:ahLst/>
            <a:cxnLst/>
            <a:rect l="l" t="t" r="r" b="b"/>
            <a:pathLst>
              <a:path w="1066800" h="609600">
                <a:moveTo>
                  <a:pt x="0" y="0"/>
                </a:moveTo>
                <a:lnTo>
                  <a:pt x="0" y="609599"/>
                </a:lnTo>
                <a:lnTo>
                  <a:pt x="1066799" y="609599"/>
                </a:lnTo>
                <a:lnTo>
                  <a:pt x="1066799" y="0"/>
                </a:lnTo>
                <a:lnTo>
                  <a:pt x="0" y="0"/>
                </a:lnTo>
                <a:close/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8736465" y="2289047"/>
            <a:ext cx="229235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B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6031869" y="2253995"/>
            <a:ext cx="1371600" cy="609600"/>
          </a:xfrm>
          <a:custGeom>
            <a:avLst/>
            <a:gdLst/>
            <a:ahLst/>
            <a:cxnLst/>
            <a:rect l="l" t="t" r="r" b="b"/>
            <a:pathLst>
              <a:path w="1371600" h="609600">
                <a:moveTo>
                  <a:pt x="1371599" y="304799"/>
                </a:moveTo>
                <a:lnTo>
                  <a:pt x="685799" y="0"/>
                </a:lnTo>
                <a:lnTo>
                  <a:pt x="0" y="304799"/>
                </a:lnTo>
                <a:lnTo>
                  <a:pt x="685799" y="609599"/>
                </a:lnTo>
                <a:lnTo>
                  <a:pt x="1371599" y="3047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6031869" y="2253995"/>
            <a:ext cx="1371600" cy="609600"/>
          </a:xfrm>
          <a:custGeom>
            <a:avLst/>
            <a:gdLst/>
            <a:ahLst/>
            <a:cxnLst/>
            <a:rect l="l" t="t" r="r" b="b"/>
            <a:pathLst>
              <a:path w="1371600" h="609600">
                <a:moveTo>
                  <a:pt x="685799" y="0"/>
                </a:moveTo>
                <a:lnTo>
                  <a:pt x="0" y="304799"/>
                </a:lnTo>
                <a:lnTo>
                  <a:pt x="685799" y="609599"/>
                </a:lnTo>
                <a:lnTo>
                  <a:pt x="1371599" y="304799"/>
                </a:lnTo>
                <a:lnTo>
                  <a:pt x="685799" y="0"/>
                </a:lnTo>
                <a:close/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6442847" y="2365247"/>
            <a:ext cx="550545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spc="-10" dirty="0">
                <a:latin typeface="Times New Roman"/>
                <a:cs typeface="Times New Roman"/>
              </a:rPr>
              <a:t>A</a:t>
            </a:r>
            <a:r>
              <a:rPr sz="2400" dirty="0">
                <a:latin typeface="Times New Roman"/>
                <a:cs typeface="Times New Roman"/>
              </a:rPr>
              <a:t>-B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 txBox="1">
            <a:spLocks noGrp="1"/>
          </p:cNvSpPr>
          <p:nvPr>
            <p:ph type="ftr" sz="quarter" idx="5"/>
          </p:nvPr>
        </p:nvSpPr>
        <p:spPr>
          <a:xfrm>
            <a:off x="3060700" y="6601752"/>
            <a:ext cx="6284095" cy="1923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520"/>
              </a:lnSpc>
            </a:pPr>
            <a:r>
              <a:rPr lang="es-UY" spc="-5" dirty="0" err="1" smtClean="0"/>
              <a:t>Prof.N.Piazza</a:t>
            </a:r>
            <a:r>
              <a:rPr lang="es-UY" spc="-5" dirty="0" smtClean="0"/>
              <a:t> (tomado de aportes del Prof. L. </a:t>
            </a:r>
            <a:r>
              <a:rPr lang="es-UY" spc="-5" dirty="0" err="1" smtClean="0"/>
              <a:t>Carámbula</a:t>
            </a:r>
            <a:endParaRPr spc="-5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47700">
              <a:lnSpc>
                <a:spcPct val="100000"/>
              </a:lnSpc>
            </a:pPr>
            <a:r>
              <a:rPr dirty="0"/>
              <a:t>Pasaje a</a:t>
            </a:r>
            <a:r>
              <a:rPr spc="-85" dirty="0"/>
              <a:t> </a:t>
            </a:r>
            <a:r>
              <a:rPr spc="-5" dirty="0"/>
              <a:t>Tablas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57612" y="1980183"/>
            <a:ext cx="2463800" cy="9944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06705" indent="-294005">
              <a:lnSpc>
                <a:spcPct val="100000"/>
              </a:lnSpc>
              <a:buFont typeface="Arial"/>
              <a:buChar char="•"/>
              <a:tabLst>
                <a:tab pos="307340" algn="l"/>
              </a:tabLst>
            </a:pPr>
            <a:r>
              <a:rPr sz="3200" b="1" dirty="0">
                <a:latin typeface="Arial"/>
                <a:cs typeface="Arial"/>
              </a:rPr>
              <a:t>R</a:t>
            </a:r>
            <a:r>
              <a:rPr sz="3200" b="1" spc="-10" dirty="0">
                <a:latin typeface="Arial"/>
                <a:cs typeface="Arial"/>
              </a:rPr>
              <a:t>e</a:t>
            </a:r>
            <a:r>
              <a:rPr sz="3200" b="1" spc="-5" dirty="0">
                <a:latin typeface="Arial"/>
                <a:cs typeface="Arial"/>
              </a:rPr>
              <a:t>l</a:t>
            </a:r>
            <a:r>
              <a:rPr sz="3200" b="1" spc="-10" dirty="0">
                <a:latin typeface="Arial"/>
                <a:cs typeface="Arial"/>
              </a:rPr>
              <a:t>ac</a:t>
            </a:r>
            <a:r>
              <a:rPr sz="3200" b="1" spc="-5" dirty="0">
                <a:latin typeface="Arial"/>
                <a:cs typeface="Arial"/>
              </a:rPr>
              <a:t>i</a:t>
            </a:r>
            <a:r>
              <a:rPr sz="3200" b="1" spc="-15" dirty="0">
                <a:latin typeface="Arial"/>
                <a:cs typeface="Arial"/>
              </a:rPr>
              <a:t>o</a:t>
            </a:r>
            <a:r>
              <a:rPr sz="3200" b="1" spc="-5" dirty="0">
                <a:latin typeface="Arial"/>
                <a:cs typeface="Arial"/>
              </a:rPr>
              <a:t>n</a:t>
            </a:r>
            <a:r>
              <a:rPr sz="3200" b="1" spc="-10" dirty="0">
                <a:latin typeface="Arial"/>
                <a:cs typeface="Arial"/>
              </a:rPr>
              <a:t>e</a:t>
            </a:r>
            <a:r>
              <a:rPr sz="3200" b="1" dirty="0">
                <a:latin typeface="Arial"/>
                <a:cs typeface="Arial"/>
              </a:rPr>
              <a:t>s</a:t>
            </a:r>
            <a:endParaRPr sz="3200">
              <a:latin typeface="Arial"/>
              <a:cs typeface="Arial"/>
            </a:endParaRPr>
          </a:p>
          <a:p>
            <a:pPr marL="497205">
              <a:lnSpc>
                <a:spcPct val="100000"/>
              </a:lnSpc>
              <a:spcBef>
                <a:spcPts val="555"/>
              </a:spcBef>
            </a:pPr>
            <a:r>
              <a:rPr sz="2800" dirty="0">
                <a:latin typeface="Arial"/>
                <a:cs typeface="Arial"/>
              </a:rPr>
              <a:t>–Binarias</a:t>
            </a:r>
            <a:endParaRPr sz="2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642248" y="4074483"/>
            <a:ext cx="7664450" cy="22313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13360" marR="5080" indent="-201295" algn="just">
              <a:lnSpc>
                <a:spcPct val="100400"/>
              </a:lnSpc>
            </a:pPr>
            <a:r>
              <a:rPr sz="2800" spc="5" dirty="0">
                <a:latin typeface="Arial"/>
                <a:cs typeface="Arial"/>
              </a:rPr>
              <a:t>–La </a:t>
            </a:r>
            <a:r>
              <a:rPr sz="2800" dirty="0">
                <a:latin typeface="Arial"/>
                <a:cs typeface="Arial"/>
              </a:rPr>
              <a:t>relación </a:t>
            </a:r>
            <a:r>
              <a:rPr sz="2800" spc="-5" dirty="0">
                <a:latin typeface="Arial"/>
                <a:cs typeface="Arial"/>
              </a:rPr>
              <a:t>entre las entidades </a:t>
            </a:r>
            <a:r>
              <a:rPr sz="2800" dirty="0">
                <a:latin typeface="Arial"/>
                <a:cs typeface="Arial"/>
              </a:rPr>
              <a:t>se </a:t>
            </a:r>
            <a:r>
              <a:rPr sz="2800" spc="-5" dirty="0">
                <a:latin typeface="Arial"/>
                <a:cs typeface="Arial"/>
              </a:rPr>
              <a:t>representa a  través de una tabla, en</a:t>
            </a:r>
            <a:r>
              <a:rPr sz="2800" spc="3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general.</a:t>
            </a:r>
            <a:endParaRPr sz="2800" dirty="0">
              <a:latin typeface="Arial"/>
              <a:cs typeface="Arial"/>
            </a:endParaRPr>
          </a:p>
          <a:p>
            <a:pPr marL="213360" marR="5080" indent="-201295" algn="just">
              <a:lnSpc>
                <a:spcPct val="100000"/>
              </a:lnSpc>
              <a:spcBef>
                <a:spcPts val="670"/>
              </a:spcBef>
            </a:pPr>
            <a:r>
              <a:rPr sz="2800" dirty="0">
                <a:latin typeface="Arial"/>
                <a:cs typeface="Arial"/>
              </a:rPr>
              <a:t>–Esta </a:t>
            </a:r>
            <a:r>
              <a:rPr sz="2800" spc="-5" dirty="0">
                <a:latin typeface="Arial"/>
                <a:cs typeface="Arial"/>
              </a:rPr>
              <a:t>tabla </a:t>
            </a:r>
            <a:r>
              <a:rPr sz="2800" dirty="0">
                <a:latin typeface="Arial"/>
                <a:cs typeface="Arial"/>
              </a:rPr>
              <a:t>esta conformada </a:t>
            </a:r>
            <a:r>
              <a:rPr sz="2800" spc="-5" dirty="0">
                <a:latin typeface="Arial"/>
                <a:cs typeface="Arial"/>
              </a:rPr>
              <a:t>por los atributos  determinantes de las entidades vinculadas en  la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relación.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625474" y="2177795"/>
            <a:ext cx="1066800" cy="609600"/>
          </a:xfrm>
          <a:custGeom>
            <a:avLst/>
            <a:gdLst/>
            <a:ahLst/>
            <a:cxnLst/>
            <a:rect l="l" t="t" r="r" b="b"/>
            <a:pathLst>
              <a:path w="1066800" h="609600">
                <a:moveTo>
                  <a:pt x="0" y="0"/>
                </a:moveTo>
                <a:lnTo>
                  <a:pt x="0" y="609599"/>
                </a:lnTo>
                <a:lnTo>
                  <a:pt x="1066799" y="609599"/>
                </a:lnTo>
                <a:lnTo>
                  <a:pt x="106679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625474" y="2177795"/>
            <a:ext cx="1066800" cy="609600"/>
          </a:xfrm>
          <a:custGeom>
            <a:avLst/>
            <a:gdLst/>
            <a:ahLst/>
            <a:cxnLst/>
            <a:rect l="l" t="t" r="r" b="b"/>
            <a:pathLst>
              <a:path w="1066800" h="609600">
                <a:moveTo>
                  <a:pt x="0" y="0"/>
                </a:moveTo>
                <a:lnTo>
                  <a:pt x="0" y="609599"/>
                </a:lnTo>
                <a:lnTo>
                  <a:pt x="1066799" y="609599"/>
                </a:lnTo>
                <a:lnTo>
                  <a:pt x="1066799" y="0"/>
                </a:lnTo>
                <a:lnTo>
                  <a:pt x="0" y="0"/>
                </a:lnTo>
                <a:close/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4034928" y="2289047"/>
            <a:ext cx="245745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A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3739774" y="2782823"/>
            <a:ext cx="347980" cy="500380"/>
          </a:xfrm>
          <a:custGeom>
            <a:avLst/>
            <a:gdLst/>
            <a:ahLst/>
            <a:cxnLst/>
            <a:rect l="l" t="t" r="r" b="b"/>
            <a:pathLst>
              <a:path w="347979" h="500379">
                <a:moveTo>
                  <a:pt x="54222" y="427682"/>
                </a:moveTo>
                <a:lnTo>
                  <a:pt x="44195" y="423671"/>
                </a:lnTo>
                <a:lnTo>
                  <a:pt x="30479" y="425195"/>
                </a:lnTo>
                <a:lnTo>
                  <a:pt x="16763" y="429767"/>
                </a:lnTo>
                <a:lnTo>
                  <a:pt x="6095" y="440435"/>
                </a:lnTo>
                <a:lnTo>
                  <a:pt x="0" y="454151"/>
                </a:lnTo>
                <a:lnTo>
                  <a:pt x="0" y="469391"/>
                </a:lnTo>
                <a:lnTo>
                  <a:pt x="6095" y="483107"/>
                </a:lnTo>
                <a:lnTo>
                  <a:pt x="16763" y="493775"/>
                </a:lnTo>
                <a:lnTo>
                  <a:pt x="30479" y="499871"/>
                </a:lnTo>
                <a:lnTo>
                  <a:pt x="33527" y="499871"/>
                </a:lnTo>
                <a:lnTo>
                  <a:pt x="33527" y="458723"/>
                </a:lnTo>
                <a:lnTo>
                  <a:pt x="54222" y="427682"/>
                </a:lnTo>
                <a:close/>
              </a:path>
              <a:path w="347979" h="500379">
                <a:moveTo>
                  <a:pt x="62483" y="432815"/>
                </a:moveTo>
                <a:lnTo>
                  <a:pt x="59435" y="429767"/>
                </a:lnTo>
                <a:lnTo>
                  <a:pt x="54222" y="427682"/>
                </a:lnTo>
                <a:lnTo>
                  <a:pt x="33527" y="458723"/>
                </a:lnTo>
                <a:lnTo>
                  <a:pt x="33527" y="463295"/>
                </a:lnTo>
                <a:lnTo>
                  <a:pt x="35051" y="466343"/>
                </a:lnTo>
                <a:lnTo>
                  <a:pt x="38099" y="466343"/>
                </a:lnTo>
                <a:lnTo>
                  <a:pt x="41147" y="464819"/>
                </a:lnTo>
                <a:lnTo>
                  <a:pt x="62483" y="432815"/>
                </a:lnTo>
                <a:close/>
              </a:path>
              <a:path w="347979" h="500379">
                <a:moveTo>
                  <a:pt x="74675" y="469391"/>
                </a:moveTo>
                <a:lnTo>
                  <a:pt x="74675" y="454151"/>
                </a:lnTo>
                <a:lnTo>
                  <a:pt x="70103" y="440435"/>
                </a:lnTo>
                <a:lnTo>
                  <a:pt x="62483" y="432815"/>
                </a:lnTo>
                <a:lnTo>
                  <a:pt x="41147" y="464819"/>
                </a:lnTo>
                <a:lnTo>
                  <a:pt x="38099" y="466343"/>
                </a:lnTo>
                <a:lnTo>
                  <a:pt x="35051" y="466343"/>
                </a:lnTo>
                <a:lnTo>
                  <a:pt x="33527" y="463295"/>
                </a:lnTo>
                <a:lnTo>
                  <a:pt x="33527" y="499871"/>
                </a:lnTo>
                <a:lnTo>
                  <a:pt x="45719" y="499871"/>
                </a:lnTo>
                <a:lnTo>
                  <a:pt x="59435" y="493775"/>
                </a:lnTo>
                <a:lnTo>
                  <a:pt x="70103" y="483107"/>
                </a:lnTo>
                <a:lnTo>
                  <a:pt x="74675" y="469391"/>
                </a:lnTo>
                <a:close/>
              </a:path>
              <a:path w="347979" h="500379">
                <a:moveTo>
                  <a:pt x="347471" y="3047"/>
                </a:moveTo>
                <a:lnTo>
                  <a:pt x="345947" y="0"/>
                </a:lnTo>
                <a:lnTo>
                  <a:pt x="341375" y="0"/>
                </a:lnTo>
                <a:lnTo>
                  <a:pt x="338327" y="1523"/>
                </a:lnTo>
                <a:lnTo>
                  <a:pt x="54222" y="427682"/>
                </a:lnTo>
                <a:lnTo>
                  <a:pt x="59435" y="429767"/>
                </a:lnTo>
                <a:lnTo>
                  <a:pt x="62483" y="432815"/>
                </a:lnTo>
                <a:lnTo>
                  <a:pt x="345947" y="7619"/>
                </a:lnTo>
                <a:lnTo>
                  <a:pt x="347471" y="304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078101" y="2782823"/>
            <a:ext cx="117475" cy="500380"/>
          </a:xfrm>
          <a:custGeom>
            <a:avLst/>
            <a:gdLst/>
            <a:ahLst/>
            <a:cxnLst/>
            <a:rect l="l" t="t" r="r" b="b"/>
            <a:pathLst>
              <a:path w="117475" h="500379">
                <a:moveTo>
                  <a:pt x="79325" y="424136"/>
                </a:moveTo>
                <a:lnTo>
                  <a:pt x="9143" y="3047"/>
                </a:lnTo>
                <a:lnTo>
                  <a:pt x="7619" y="0"/>
                </a:lnTo>
                <a:lnTo>
                  <a:pt x="3047" y="0"/>
                </a:lnTo>
                <a:lnTo>
                  <a:pt x="0" y="1523"/>
                </a:lnTo>
                <a:lnTo>
                  <a:pt x="0" y="6095"/>
                </a:lnTo>
                <a:lnTo>
                  <a:pt x="69913" y="425576"/>
                </a:lnTo>
                <a:lnTo>
                  <a:pt x="74675" y="423671"/>
                </a:lnTo>
                <a:lnTo>
                  <a:pt x="79325" y="424136"/>
                </a:lnTo>
                <a:close/>
              </a:path>
              <a:path w="117475" h="500379">
                <a:moveTo>
                  <a:pt x="85343" y="499719"/>
                </a:moveTo>
                <a:lnTo>
                  <a:pt x="85343" y="460247"/>
                </a:lnTo>
                <a:lnTo>
                  <a:pt x="83819" y="464819"/>
                </a:lnTo>
                <a:lnTo>
                  <a:pt x="80771" y="466343"/>
                </a:lnTo>
                <a:lnTo>
                  <a:pt x="77723" y="466343"/>
                </a:lnTo>
                <a:lnTo>
                  <a:pt x="76199" y="463295"/>
                </a:lnTo>
                <a:lnTo>
                  <a:pt x="69913" y="425576"/>
                </a:lnTo>
                <a:lnTo>
                  <a:pt x="59435" y="429767"/>
                </a:lnTo>
                <a:lnTo>
                  <a:pt x="48767" y="438911"/>
                </a:lnTo>
                <a:lnTo>
                  <a:pt x="42671" y="452627"/>
                </a:lnTo>
                <a:lnTo>
                  <a:pt x="42671" y="467867"/>
                </a:lnTo>
                <a:lnTo>
                  <a:pt x="48767" y="481583"/>
                </a:lnTo>
                <a:lnTo>
                  <a:pt x="57911" y="492251"/>
                </a:lnTo>
                <a:lnTo>
                  <a:pt x="71627" y="498347"/>
                </a:lnTo>
                <a:lnTo>
                  <a:pt x="85343" y="499719"/>
                </a:lnTo>
                <a:close/>
              </a:path>
              <a:path w="117475" h="500379">
                <a:moveTo>
                  <a:pt x="85343" y="460247"/>
                </a:moveTo>
                <a:lnTo>
                  <a:pt x="79325" y="424136"/>
                </a:lnTo>
                <a:lnTo>
                  <a:pt x="74675" y="423671"/>
                </a:lnTo>
                <a:lnTo>
                  <a:pt x="69913" y="425576"/>
                </a:lnTo>
                <a:lnTo>
                  <a:pt x="76199" y="463295"/>
                </a:lnTo>
                <a:lnTo>
                  <a:pt x="77723" y="466343"/>
                </a:lnTo>
                <a:lnTo>
                  <a:pt x="80771" y="466343"/>
                </a:lnTo>
                <a:lnTo>
                  <a:pt x="83819" y="464819"/>
                </a:lnTo>
                <a:lnTo>
                  <a:pt x="85343" y="460247"/>
                </a:lnTo>
                <a:close/>
              </a:path>
              <a:path w="117475" h="500379">
                <a:moveTo>
                  <a:pt x="117347" y="470915"/>
                </a:moveTo>
                <a:lnTo>
                  <a:pt x="117347" y="455675"/>
                </a:lnTo>
                <a:lnTo>
                  <a:pt x="112775" y="441959"/>
                </a:lnTo>
                <a:lnTo>
                  <a:pt x="102107" y="431291"/>
                </a:lnTo>
                <a:lnTo>
                  <a:pt x="89915" y="425195"/>
                </a:lnTo>
                <a:lnTo>
                  <a:pt x="79325" y="424136"/>
                </a:lnTo>
                <a:lnTo>
                  <a:pt x="85343" y="460247"/>
                </a:lnTo>
                <a:lnTo>
                  <a:pt x="85343" y="499719"/>
                </a:lnTo>
                <a:lnTo>
                  <a:pt x="86867" y="499871"/>
                </a:lnTo>
                <a:lnTo>
                  <a:pt x="100583" y="493775"/>
                </a:lnTo>
                <a:lnTo>
                  <a:pt x="111251" y="484631"/>
                </a:lnTo>
                <a:lnTo>
                  <a:pt x="117347" y="47091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078101" y="2782823"/>
            <a:ext cx="728980" cy="424180"/>
          </a:xfrm>
          <a:custGeom>
            <a:avLst/>
            <a:gdLst/>
            <a:ahLst/>
            <a:cxnLst/>
            <a:rect l="l" t="t" r="r" b="b"/>
            <a:pathLst>
              <a:path w="728979" h="424180">
                <a:moveTo>
                  <a:pt x="659891" y="363219"/>
                </a:moveTo>
                <a:lnTo>
                  <a:pt x="6095" y="0"/>
                </a:lnTo>
                <a:lnTo>
                  <a:pt x="3047" y="0"/>
                </a:lnTo>
                <a:lnTo>
                  <a:pt x="0" y="1523"/>
                </a:lnTo>
                <a:lnTo>
                  <a:pt x="0" y="6095"/>
                </a:lnTo>
                <a:lnTo>
                  <a:pt x="1523" y="9143"/>
                </a:lnTo>
                <a:lnTo>
                  <a:pt x="655177" y="372284"/>
                </a:lnTo>
                <a:lnTo>
                  <a:pt x="656843" y="367283"/>
                </a:lnTo>
                <a:lnTo>
                  <a:pt x="659891" y="363219"/>
                </a:lnTo>
                <a:close/>
              </a:path>
              <a:path w="728979" h="424180">
                <a:moveTo>
                  <a:pt x="694943" y="422757"/>
                </a:moveTo>
                <a:lnTo>
                  <a:pt x="694943" y="388619"/>
                </a:lnTo>
                <a:lnTo>
                  <a:pt x="691895" y="390143"/>
                </a:lnTo>
                <a:lnTo>
                  <a:pt x="687323" y="390143"/>
                </a:lnTo>
                <a:lnTo>
                  <a:pt x="655177" y="372284"/>
                </a:lnTo>
                <a:lnTo>
                  <a:pt x="652271" y="380999"/>
                </a:lnTo>
                <a:lnTo>
                  <a:pt x="653795" y="396239"/>
                </a:lnTo>
                <a:lnTo>
                  <a:pt x="659891" y="408431"/>
                </a:lnTo>
                <a:lnTo>
                  <a:pt x="672083" y="419099"/>
                </a:lnTo>
                <a:lnTo>
                  <a:pt x="685799" y="423671"/>
                </a:lnTo>
                <a:lnTo>
                  <a:pt x="694943" y="422757"/>
                </a:lnTo>
                <a:close/>
              </a:path>
              <a:path w="728979" h="424180">
                <a:moveTo>
                  <a:pt x="694943" y="388619"/>
                </a:moveTo>
                <a:lnTo>
                  <a:pt x="694943" y="384047"/>
                </a:lnTo>
                <a:lnTo>
                  <a:pt x="691895" y="380999"/>
                </a:lnTo>
                <a:lnTo>
                  <a:pt x="659891" y="363219"/>
                </a:lnTo>
                <a:lnTo>
                  <a:pt x="656843" y="367283"/>
                </a:lnTo>
                <a:lnTo>
                  <a:pt x="655177" y="372284"/>
                </a:lnTo>
                <a:lnTo>
                  <a:pt x="687323" y="390143"/>
                </a:lnTo>
                <a:lnTo>
                  <a:pt x="691895" y="390143"/>
                </a:lnTo>
                <a:lnTo>
                  <a:pt x="694943" y="388619"/>
                </a:lnTo>
                <a:close/>
              </a:path>
              <a:path w="728979" h="424180">
                <a:moveTo>
                  <a:pt x="728471" y="390143"/>
                </a:moveTo>
                <a:lnTo>
                  <a:pt x="726947" y="374903"/>
                </a:lnTo>
                <a:lnTo>
                  <a:pt x="720851" y="362711"/>
                </a:lnTo>
                <a:lnTo>
                  <a:pt x="708659" y="352043"/>
                </a:lnTo>
                <a:lnTo>
                  <a:pt x="693419" y="347471"/>
                </a:lnTo>
                <a:lnTo>
                  <a:pt x="679703" y="348995"/>
                </a:lnTo>
                <a:lnTo>
                  <a:pt x="665987" y="355091"/>
                </a:lnTo>
                <a:lnTo>
                  <a:pt x="659891" y="363219"/>
                </a:lnTo>
                <a:lnTo>
                  <a:pt x="691895" y="380999"/>
                </a:lnTo>
                <a:lnTo>
                  <a:pt x="694943" y="384047"/>
                </a:lnTo>
                <a:lnTo>
                  <a:pt x="694943" y="422757"/>
                </a:lnTo>
                <a:lnTo>
                  <a:pt x="701039" y="422147"/>
                </a:lnTo>
                <a:lnTo>
                  <a:pt x="713231" y="416051"/>
                </a:lnTo>
                <a:lnTo>
                  <a:pt x="723899" y="403859"/>
                </a:lnTo>
                <a:lnTo>
                  <a:pt x="728471" y="39014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3443616" y="3203446"/>
            <a:ext cx="1068070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682625" algn="l"/>
              </a:tabLst>
            </a:pPr>
            <a:r>
              <a:rPr sz="2400" b="1" u="heavy" spc="-10" dirty="0">
                <a:latin typeface="Times New Roman"/>
                <a:cs typeface="Times New Roman"/>
              </a:rPr>
              <a:t>A</a:t>
            </a:r>
            <a:r>
              <a:rPr sz="2400" b="1" u="heavy" dirty="0">
                <a:latin typeface="Times New Roman"/>
                <a:cs typeface="Times New Roman"/>
              </a:rPr>
              <a:t>1</a:t>
            </a:r>
            <a:r>
              <a:rPr sz="2400" b="1" dirty="0">
                <a:latin typeface="Times New Roman"/>
                <a:cs typeface="Times New Roman"/>
              </a:rPr>
              <a:t>	</a:t>
            </a:r>
            <a:r>
              <a:rPr sz="2400" b="1" u="heavy" spc="-10" dirty="0">
                <a:latin typeface="Times New Roman"/>
                <a:cs typeface="Times New Roman"/>
              </a:rPr>
              <a:t>A</a:t>
            </a:r>
            <a:r>
              <a:rPr sz="2400" b="1" u="heavy" dirty="0">
                <a:latin typeface="Times New Roman"/>
                <a:cs typeface="Times New Roman"/>
              </a:rPr>
              <a:t>2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847219" y="2974846"/>
            <a:ext cx="397510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spc="-10" dirty="0">
                <a:latin typeface="Times New Roman"/>
                <a:cs typeface="Times New Roman"/>
              </a:rPr>
              <a:t>A</a:t>
            </a:r>
            <a:r>
              <a:rPr sz="2400" dirty="0">
                <a:latin typeface="Times New Roman"/>
                <a:cs typeface="Times New Roman"/>
              </a:rPr>
              <a:t>3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7403469" y="2558795"/>
            <a:ext cx="914400" cy="0"/>
          </a:xfrm>
          <a:custGeom>
            <a:avLst/>
            <a:gdLst/>
            <a:ahLst/>
            <a:cxnLst/>
            <a:rect l="l" t="t" r="r" b="b"/>
            <a:pathLst>
              <a:path w="914400">
                <a:moveTo>
                  <a:pt x="914399" y="0"/>
                </a:moveTo>
                <a:lnTo>
                  <a:pt x="0" y="0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715133" y="2558795"/>
            <a:ext cx="1371600" cy="0"/>
          </a:xfrm>
          <a:custGeom>
            <a:avLst/>
            <a:gdLst/>
            <a:ahLst/>
            <a:cxnLst/>
            <a:rect l="l" t="t" r="r" b="b"/>
            <a:pathLst>
              <a:path w="1371600">
                <a:moveTo>
                  <a:pt x="1371599" y="0"/>
                </a:moveTo>
                <a:lnTo>
                  <a:pt x="0" y="0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8616574" y="2782823"/>
            <a:ext cx="347980" cy="500380"/>
          </a:xfrm>
          <a:custGeom>
            <a:avLst/>
            <a:gdLst/>
            <a:ahLst/>
            <a:cxnLst/>
            <a:rect l="l" t="t" r="r" b="b"/>
            <a:pathLst>
              <a:path w="347979" h="500379">
                <a:moveTo>
                  <a:pt x="54222" y="427682"/>
                </a:moveTo>
                <a:lnTo>
                  <a:pt x="44195" y="423671"/>
                </a:lnTo>
                <a:lnTo>
                  <a:pt x="30479" y="425195"/>
                </a:lnTo>
                <a:lnTo>
                  <a:pt x="16763" y="429767"/>
                </a:lnTo>
                <a:lnTo>
                  <a:pt x="6095" y="440435"/>
                </a:lnTo>
                <a:lnTo>
                  <a:pt x="0" y="454151"/>
                </a:lnTo>
                <a:lnTo>
                  <a:pt x="0" y="469391"/>
                </a:lnTo>
                <a:lnTo>
                  <a:pt x="6095" y="483107"/>
                </a:lnTo>
                <a:lnTo>
                  <a:pt x="16763" y="493775"/>
                </a:lnTo>
                <a:lnTo>
                  <a:pt x="30479" y="499871"/>
                </a:lnTo>
                <a:lnTo>
                  <a:pt x="33527" y="499871"/>
                </a:lnTo>
                <a:lnTo>
                  <a:pt x="33527" y="458723"/>
                </a:lnTo>
                <a:lnTo>
                  <a:pt x="54222" y="427682"/>
                </a:lnTo>
                <a:close/>
              </a:path>
              <a:path w="347979" h="500379">
                <a:moveTo>
                  <a:pt x="62483" y="432815"/>
                </a:moveTo>
                <a:lnTo>
                  <a:pt x="59435" y="429767"/>
                </a:lnTo>
                <a:lnTo>
                  <a:pt x="54222" y="427682"/>
                </a:lnTo>
                <a:lnTo>
                  <a:pt x="33527" y="458723"/>
                </a:lnTo>
                <a:lnTo>
                  <a:pt x="33527" y="463295"/>
                </a:lnTo>
                <a:lnTo>
                  <a:pt x="35051" y="466343"/>
                </a:lnTo>
                <a:lnTo>
                  <a:pt x="38099" y="466343"/>
                </a:lnTo>
                <a:lnTo>
                  <a:pt x="41147" y="464819"/>
                </a:lnTo>
                <a:lnTo>
                  <a:pt x="62483" y="432815"/>
                </a:lnTo>
                <a:close/>
              </a:path>
              <a:path w="347979" h="500379">
                <a:moveTo>
                  <a:pt x="74675" y="469391"/>
                </a:moveTo>
                <a:lnTo>
                  <a:pt x="74675" y="454151"/>
                </a:lnTo>
                <a:lnTo>
                  <a:pt x="70103" y="440435"/>
                </a:lnTo>
                <a:lnTo>
                  <a:pt x="62483" y="432815"/>
                </a:lnTo>
                <a:lnTo>
                  <a:pt x="41147" y="464819"/>
                </a:lnTo>
                <a:lnTo>
                  <a:pt x="38099" y="466343"/>
                </a:lnTo>
                <a:lnTo>
                  <a:pt x="35051" y="466343"/>
                </a:lnTo>
                <a:lnTo>
                  <a:pt x="33527" y="463295"/>
                </a:lnTo>
                <a:lnTo>
                  <a:pt x="33527" y="499871"/>
                </a:lnTo>
                <a:lnTo>
                  <a:pt x="45719" y="499871"/>
                </a:lnTo>
                <a:lnTo>
                  <a:pt x="59435" y="493775"/>
                </a:lnTo>
                <a:lnTo>
                  <a:pt x="70103" y="483107"/>
                </a:lnTo>
                <a:lnTo>
                  <a:pt x="74675" y="469391"/>
                </a:lnTo>
                <a:close/>
              </a:path>
              <a:path w="347979" h="500379">
                <a:moveTo>
                  <a:pt x="347471" y="3047"/>
                </a:moveTo>
                <a:lnTo>
                  <a:pt x="345947" y="0"/>
                </a:lnTo>
                <a:lnTo>
                  <a:pt x="341375" y="0"/>
                </a:lnTo>
                <a:lnTo>
                  <a:pt x="338327" y="1523"/>
                </a:lnTo>
                <a:lnTo>
                  <a:pt x="54222" y="427682"/>
                </a:lnTo>
                <a:lnTo>
                  <a:pt x="59435" y="429767"/>
                </a:lnTo>
                <a:lnTo>
                  <a:pt x="62483" y="432815"/>
                </a:lnTo>
                <a:lnTo>
                  <a:pt x="345947" y="7619"/>
                </a:lnTo>
                <a:lnTo>
                  <a:pt x="347471" y="304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8954902" y="2782823"/>
            <a:ext cx="117475" cy="500380"/>
          </a:xfrm>
          <a:custGeom>
            <a:avLst/>
            <a:gdLst/>
            <a:ahLst/>
            <a:cxnLst/>
            <a:rect l="l" t="t" r="r" b="b"/>
            <a:pathLst>
              <a:path w="117475" h="500379">
                <a:moveTo>
                  <a:pt x="79325" y="424136"/>
                </a:moveTo>
                <a:lnTo>
                  <a:pt x="9143" y="3047"/>
                </a:lnTo>
                <a:lnTo>
                  <a:pt x="7619" y="0"/>
                </a:lnTo>
                <a:lnTo>
                  <a:pt x="3047" y="0"/>
                </a:lnTo>
                <a:lnTo>
                  <a:pt x="0" y="1523"/>
                </a:lnTo>
                <a:lnTo>
                  <a:pt x="0" y="6095"/>
                </a:lnTo>
                <a:lnTo>
                  <a:pt x="69913" y="425576"/>
                </a:lnTo>
                <a:lnTo>
                  <a:pt x="74675" y="423671"/>
                </a:lnTo>
                <a:lnTo>
                  <a:pt x="79325" y="424136"/>
                </a:lnTo>
                <a:close/>
              </a:path>
              <a:path w="117475" h="500379">
                <a:moveTo>
                  <a:pt x="85343" y="499719"/>
                </a:moveTo>
                <a:lnTo>
                  <a:pt x="85343" y="460247"/>
                </a:lnTo>
                <a:lnTo>
                  <a:pt x="83819" y="464819"/>
                </a:lnTo>
                <a:lnTo>
                  <a:pt x="80771" y="466343"/>
                </a:lnTo>
                <a:lnTo>
                  <a:pt x="77723" y="466343"/>
                </a:lnTo>
                <a:lnTo>
                  <a:pt x="76199" y="463295"/>
                </a:lnTo>
                <a:lnTo>
                  <a:pt x="69913" y="425576"/>
                </a:lnTo>
                <a:lnTo>
                  <a:pt x="59435" y="429767"/>
                </a:lnTo>
                <a:lnTo>
                  <a:pt x="48767" y="438911"/>
                </a:lnTo>
                <a:lnTo>
                  <a:pt x="42671" y="452627"/>
                </a:lnTo>
                <a:lnTo>
                  <a:pt x="42671" y="467867"/>
                </a:lnTo>
                <a:lnTo>
                  <a:pt x="48767" y="481583"/>
                </a:lnTo>
                <a:lnTo>
                  <a:pt x="57911" y="492251"/>
                </a:lnTo>
                <a:lnTo>
                  <a:pt x="71627" y="498347"/>
                </a:lnTo>
                <a:lnTo>
                  <a:pt x="85343" y="499719"/>
                </a:lnTo>
                <a:close/>
              </a:path>
              <a:path w="117475" h="500379">
                <a:moveTo>
                  <a:pt x="85343" y="460247"/>
                </a:moveTo>
                <a:lnTo>
                  <a:pt x="79325" y="424136"/>
                </a:lnTo>
                <a:lnTo>
                  <a:pt x="74675" y="423671"/>
                </a:lnTo>
                <a:lnTo>
                  <a:pt x="69913" y="425576"/>
                </a:lnTo>
                <a:lnTo>
                  <a:pt x="76199" y="463295"/>
                </a:lnTo>
                <a:lnTo>
                  <a:pt x="77723" y="466343"/>
                </a:lnTo>
                <a:lnTo>
                  <a:pt x="80771" y="466343"/>
                </a:lnTo>
                <a:lnTo>
                  <a:pt x="83819" y="464819"/>
                </a:lnTo>
                <a:lnTo>
                  <a:pt x="85343" y="460247"/>
                </a:lnTo>
                <a:close/>
              </a:path>
              <a:path w="117475" h="500379">
                <a:moveTo>
                  <a:pt x="117347" y="470915"/>
                </a:moveTo>
                <a:lnTo>
                  <a:pt x="117347" y="455675"/>
                </a:lnTo>
                <a:lnTo>
                  <a:pt x="112775" y="441959"/>
                </a:lnTo>
                <a:lnTo>
                  <a:pt x="102107" y="431291"/>
                </a:lnTo>
                <a:lnTo>
                  <a:pt x="89915" y="425195"/>
                </a:lnTo>
                <a:lnTo>
                  <a:pt x="79325" y="424136"/>
                </a:lnTo>
                <a:lnTo>
                  <a:pt x="85343" y="460247"/>
                </a:lnTo>
                <a:lnTo>
                  <a:pt x="85343" y="499719"/>
                </a:lnTo>
                <a:lnTo>
                  <a:pt x="86867" y="499871"/>
                </a:lnTo>
                <a:lnTo>
                  <a:pt x="100583" y="493775"/>
                </a:lnTo>
                <a:lnTo>
                  <a:pt x="111251" y="484631"/>
                </a:lnTo>
                <a:lnTo>
                  <a:pt x="117347" y="47091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8320414" y="3203446"/>
            <a:ext cx="1051560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682625" algn="l"/>
              </a:tabLst>
            </a:pPr>
            <a:r>
              <a:rPr sz="2400" b="1" u="heavy" spc="-10" dirty="0">
                <a:latin typeface="Times New Roman"/>
                <a:cs typeface="Times New Roman"/>
              </a:rPr>
              <a:t>B</a:t>
            </a:r>
            <a:r>
              <a:rPr sz="2400" b="1" u="heavy" dirty="0">
                <a:latin typeface="Times New Roman"/>
                <a:cs typeface="Times New Roman"/>
              </a:rPr>
              <a:t>1</a:t>
            </a:r>
            <a:r>
              <a:rPr sz="2400" b="1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B</a:t>
            </a:r>
            <a:r>
              <a:rPr sz="2400" dirty="0">
                <a:latin typeface="Times New Roman"/>
                <a:cs typeface="Times New Roman"/>
              </a:rPr>
              <a:t>2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8317869" y="2177795"/>
            <a:ext cx="1066800" cy="609600"/>
          </a:xfrm>
          <a:custGeom>
            <a:avLst/>
            <a:gdLst/>
            <a:ahLst/>
            <a:cxnLst/>
            <a:rect l="l" t="t" r="r" b="b"/>
            <a:pathLst>
              <a:path w="1066800" h="609600">
                <a:moveTo>
                  <a:pt x="0" y="0"/>
                </a:moveTo>
                <a:lnTo>
                  <a:pt x="0" y="609599"/>
                </a:lnTo>
                <a:lnTo>
                  <a:pt x="1066799" y="609599"/>
                </a:lnTo>
                <a:lnTo>
                  <a:pt x="106679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8317869" y="2177795"/>
            <a:ext cx="1066800" cy="609600"/>
          </a:xfrm>
          <a:custGeom>
            <a:avLst/>
            <a:gdLst/>
            <a:ahLst/>
            <a:cxnLst/>
            <a:rect l="l" t="t" r="r" b="b"/>
            <a:pathLst>
              <a:path w="1066800" h="609600">
                <a:moveTo>
                  <a:pt x="0" y="0"/>
                </a:moveTo>
                <a:lnTo>
                  <a:pt x="0" y="609599"/>
                </a:lnTo>
                <a:lnTo>
                  <a:pt x="1066799" y="609599"/>
                </a:lnTo>
                <a:lnTo>
                  <a:pt x="1066799" y="0"/>
                </a:lnTo>
                <a:lnTo>
                  <a:pt x="0" y="0"/>
                </a:lnTo>
                <a:close/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8736465" y="2289047"/>
            <a:ext cx="229235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B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6031869" y="2253995"/>
            <a:ext cx="1371600" cy="609600"/>
          </a:xfrm>
          <a:custGeom>
            <a:avLst/>
            <a:gdLst/>
            <a:ahLst/>
            <a:cxnLst/>
            <a:rect l="l" t="t" r="r" b="b"/>
            <a:pathLst>
              <a:path w="1371600" h="609600">
                <a:moveTo>
                  <a:pt x="1371599" y="304799"/>
                </a:moveTo>
                <a:lnTo>
                  <a:pt x="685799" y="0"/>
                </a:lnTo>
                <a:lnTo>
                  <a:pt x="0" y="304799"/>
                </a:lnTo>
                <a:lnTo>
                  <a:pt x="685799" y="609599"/>
                </a:lnTo>
                <a:lnTo>
                  <a:pt x="1371599" y="3047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6031869" y="2253995"/>
            <a:ext cx="1371600" cy="609600"/>
          </a:xfrm>
          <a:custGeom>
            <a:avLst/>
            <a:gdLst/>
            <a:ahLst/>
            <a:cxnLst/>
            <a:rect l="l" t="t" r="r" b="b"/>
            <a:pathLst>
              <a:path w="1371600" h="609600">
                <a:moveTo>
                  <a:pt x="685799" y="0"/>
                </a:moveTo>
                <a:lnTo>
                  <a:pt x="0" y="304799"/>
                </a:lnTo>
                <a:lnTo>
                  <a:pt x="685799" y="609599"/>
                </a:lnTo>
                <a:lnTo>
                  <a:pt x="1371599" y="304799"/>
                </a:lnTo>
                <a:lnTo>
                  <a:pt x="685799" y="0"/>
                </a:lnTo>
                <a:close/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6442847" y="2365247"/>
            <a:ext cx="550545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spc="-10" dirty="0">
                <a:latin typeface="Times New Roman"/>
                <a:cs typeface="Times New Roman"/>
              </a:rPr>
              <a:t>A</a:t>
            </a:r>
            <a:r>
              <a:rPr sz="2400" dirty="0">
                <a:latin typeface="Times New Roman"/>
                <a:cs typeface="Times New Roman"/>
              </a:rPr>
              <a:t>-B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3329818" y="3201923"/>
            <a:ext cx="1224280" cy="433070"/>
          </a:xfrm>
          <a:custGeom>
            <a:avLst/>
            <a:gdLst/>
            <a:ahLst/>
            <a:cxnLst/>
            <a:rect l="l" t="t" r="r" b="b"/>
            <a:pathLst>
              <a:path w="1224279" h="433070">
                <a:moveTo>
                  <a:pt x="612647" y="0"/>
                </a:moveTo>
                <a:lnTo>
                  <a:pt x="545898" y="1258"/>
                </a:lnTo>
                <a:lnTo>
                  <a:pt x="481229" y="4950"/>
                </a:lnTo>
                <a:lnTo>
                  <a:pt x="419014" y="10948"/>
                </a:lnTo>
                <a:lnTo>
                  <a:pt x="359628" y="19124"/>
                </a:lnTo>
                <a:lnTo>
                  <a:pt x="303445" y="29351"/>
                </a:lnTo>
                <a:lnTo>
                  <a:pt x="250838" y="41501"/>
                </a:lnTo>
                <a:lnTo>
                  <a:pt x="202181" y="55448"/>
                </a:lnTo>
                <a:lnTo>
                  <a:pt x="157848" y="71064"/>
                </a:lnTo>
                <a:lnTo>
                  <a:pt x="118213" y="88221"/>
                </a:lnTo>
                <a:lnTo>
                  <a:pt x="83650" y="106792"/>
                </a:lnTo>
                <a:lnTo>
                  <a:pt x="31235" y="147669"/>
                </a:lnTo>
                <a:lnTo>
                  <a:pt x="3595" y="192675"/>
                </a:lnTo>
                <a:lnTo>
                  <a:pt x="0" y="216407"/>
                </a:lnTo>
                <a:lnTo>
                  <a:pt x="3595" y="240140"/>
                </a:lnTo>
                <a:lnTo>
                  <a:pt x="31235" y="285146"/>
                </a:lnTo>
                <a:lnTo>
                  <a:pt x="83650" y="326023"/>
                </a:lnTo>
                <a:lnTo>
                  <a:pt x="118213" y="344594"/>
                </a:lnTo>
                <a:lnTo>
                  <a:pt x="157848" y="361751"/>
                </a:lnTo>
                <a:lnTo>
                  <a:pt x="202181" y="377367"/>
                </a:lnTo>
                <a:lnTo>
                  <a:pt x="250838" y="391314"/>
                </a:lnTo>
                <a:lnTo>
                  <a:pt x="303445" y="403464"/>
                </a:lnTo>
                <a:lnTo>
                  <a:pt x="359628" y="413691"/>
                </a:lnTo>
                <a:lnTo>
                  <a:pt x="419014" y="421867"/>
                </a:lnTo>
                <a:lnTo>
                  <a:pt x="481229" y="427865"/>
                </a:lnTo>
                <a:lnTo>
                  <a:pt x="545898" y="431557"/>
                </a:lnTo>
                <a:lnTo>
                  <a:pt x="612647" y="432815"/>
                </a:lnTo>
                <a:lnTo>
                  <a:pt x="679112" y="431557"/>
                </a:lnTo>
                <a:lnTo>
                  <a:pt x="743534" y="427865"/>
                </a:lnTo>
                <a:lnTo>
                  <a:pt x="805537" y="421867"/>
                </a:lnTo>
                <a:lnTo>
                  <a:pt x="864744" y="413691"/>
                </a:lnTo>
                <a:lnTo>
                  <a:pt x="920778" y="403464"/>
                </a:lnTo>
                <a:lnTo>
                  <a:pt x="973262" y="391314"/>
                </a:lnTo>
                <a:lnTo>
                  <a:pt x="1021821" y="377367"/>
                </a:lnTo>
                <a:lnTo>
                  <a:pt x="1066078" y="361751"/>
                </a:lnTo>
                <a:lnTo>
                  <a:pt x="1105655" y="344594"/>
                </a:lnTo>
                <a:lnTo>
                  <a:pt x="1140177" y="326023"/>
                </a:lnTo>
                <a:lnTo>
                  <a:pt x="1192548" y="285146"/>
                </a:lnTo>
                <a:lnTo>
                  <a:pt x="1220177" y="240140"/>
                </a:lnTo>
                <a:lnTo>
                  <a:pt x="1223771" y="216407"/>
                </a:lnTo>
                <a:lnTo>
                  <a:pt x="1220177" y="192675"/>
                </a:lnTo>
                <a:lnTo>
                  <a:pt x="1192548" y="147669"/>
                </a:lnTo>
                <a:lnTo>
                  <a:pt x="1140177" y="106792"/>
                </a:lnTo>
                <a:lnTo>
                  <a:pt x="1105655" y="88221"/>
                </a:lnTo>
                <a:lnTo>
                  <a:pt x="1066078" y="71064"/>
                </a:lnTo>
                <a:lnTo>
                  <a:pt x="1021821" y="55448"/>
                </a:lnTo>
                <a:lnTo>
                  <a:pt x="973262" y="41501"/>
                </a:lnTo>
                <a:lnTo>
                  <a:pt x="920778" y="29351"/>
                </a:lnTo>
                <a:lnTo>
                  <a:pt x="864744" y="19124"/>
                </a:lnTo>
                <a:lnTo>
                  <a:pt x="805537" y="10948"/>
                </a:lnTo>
                <a:lnTo>
                  <a:pt x="743534" y="4950"/>
                </a:lnTo>
                <a:lnTo>
                  <a:pt x="679112" y="1258"/>
                </a:lnTo>
                <a:lnTo>
                  <a:pt x="612647" y="0"/>
                </a:lnTo>
                <a:close/>
              </a:path>
            </a:pathLst>
          </a:custGeom>
          <a:ln w="38099">
            <a:solidFill>
              <a:srgbClr val="FF006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8154802" y="3201923"/>
            <a:ext cx="791210" cy="433070"/>
          </a:xfrm>
          <a:custGeom>
            <a:avLst/>
            <a:gdLst/>
            <a:ahLst/>
            <a:cxnLst/>
            <a:rect l="l" t="t" r="r" b="b"/>
            <a:pathLst>
              <a:path w="791209" h="433070">
                <a:moveTo>
                  <a:pt x="396239" y="0"/>
                </a:moveTo>
                <a:lnTo>
                  <a:pt x="337547" y="2326"/>
                </a:lnTo>
                <a:lnTo>
                  <a:pt x="281574" y="9091"/>
                </a:lnTo>
                <a:lnTo>
                  <a:pt x="228927" y="19971"/>
                </a:lnTo>
                <a:lnTo>
                  <a:pt x="180209" y="34643"/>
                </a:lnTo>
                <a:lnTo>
                  <a:pt x="136026" y="52784"/>
                </a:lnTo>
                <a:lnTo>
                  <a:pt x="96981" y="74072"/>
                </a:lnTo>
                <a:lnTo>
                  <a:pt x="63680" y="98184"/>
                </a:lnTo>
                <a:lnTo>
                  <a:pt x="16726" y="153586"/>
                </a:lnTo>
                <a:lnTo>
                  <a:pt x="0" y="216407"/>
                </a:lnTo>
                <a:lnTo>
                  <a:pt x="4282" y="248584"/>
                </a:lnTo>
                <a:lnTo>
                  <a:pt x="36727" y="308019"/>
                </a:lnTo>
                <a:lnTo>
                  <a:pt x="96981" y="358743"/>
                </a:lnTo>
                <a:lnTo>
                  <a:pt x="136026" y="380031"/>
                </a:lnTo>
                <a:lnTo>
                  <a:pt x="180209" y="398172"/>
                </a:lnTo>
                <a:lnTo>
                  <a:pt x="228927" y="412844"/>
                </a:lnTo>
                <a:lnTo>
                  <a:pt x="281574" y="423724"/>
                </a:lnTo>
                <a:lnTo>
                  <a:pt x="337547" y="430489"/>
                </a:lnTo>
                <a:lnTo>
                  <a:pt x="396239" y="432815"/>
                </a:lnTo>
                <a:lnTo>
                  <a:pt x="454553" y="430489"/>
                </a:lnTo>
                <a:lnTo>
                  <a:pt x="510215" y="423724"/>
                </a:lnTo>
                <a:lnTo>
                  <a:pt x="562614" y="412844"/>
                </a:lnTo>
                <a:lnTo>
                  <a:pt x="611138" y="398172"/>
                </a:lnTo>
                <a:lnTo>
                  <a:pt x="655176" y="380031"/>
                </a:lnTo>
                <a:lnTo>
                  <a:pt x="694117" y="358743"/>
                </a:lnTo>
                <a:lnTo>
                  <a:pt x="727348" y="334631"/>
                </a:lnTo>
                <a:lnTo>
                  <a:pt x="774238" y="279229"/>
                </a:lnTo>
                <a:lnTo>
                  <a:pt x="790955" y="216407"/>
                </a:lnTo>
                <a:lnTo>
                  <a:pt x="786674" y="184231"/>
                </a:lnTo>
                <a:lnTo>
                  <a:pt x="754259" y="124796"/>
                </a:lnTo>
                <a:lnTo>
                  <a:pt x="694117" y="74072"/>
                </a:lnTo>
                <a:lnTo>
                  <a:pt x="655176" y="52784"/>
                </a:lnTo>
                <a:lnTo>
                  <a:pt x="611138" y="34643"/>
                </a:lnTo>
                <a:lnTo>
                  <a:pt x="562614" y="19971"/>
                </a:lnTo>
                <a:lnTo>
                  <a:pt x="510215" y="9091"/>
                </a:lnTo>
                <a:lnTo>
                  <a:pt x="454553" y="2326"/>
                </a:lnTo>
                <a:lnTo>
                  <a:pt x="396239" y="0"/>
                </a:lnTo>
                <a:close/>
              </a:path>
            </a:pathLst>
          </a:custGeom>
          <a:ln w="38099">
            <a:solidFill>
              <a:srgbClr val="FF006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6859402" y="2904744"/>
            <a:ext cx="1231900" cy="532130"/>
          </a:xfrm>
          <a:custGeom>
            <a:avLst/>
            <a:gdLst/>
            <a:ahLst/>
            <a:cxnLst/>
            <a:rect l="l" t="t" r="r" b="b"/>
            <a:pathLst>
              <a:path w="1231900" h="532129">
                <a:moveTo>
                  <a:pt x="126491" y="0"/>
                </a:moveTo>
                <a:lnTo>
                  <a:pt x="0" y="9143"/>
                </a:lnTo>
                <a:lnTo>
                  <a:pt x="80771" y="103133"/>
                </a:lnTo>
                <a:lnTo>
                  <a:pt x="80771" y="64007"/>
                </a:lnTo>
                <a:lnTo>
                  <a:pt x="94487" y="28955"/>
                </a:lnTo>
                <a:lnTo>
                  <a:pt x="112023" y="36172"/>
                </a:lnTo>
                <a:lnTo>
                  <a:pt x="126491" y="0"/>
                </a:lnTo>
                <a:close/>
              </a:path>
              <a:path w="1231900" h="532129">
                <a:moveTo>
                  <a:pt x="112023" y="36172"/>
                </a:moveTo>
                <a:lnTo>
                  <a:pt x="94487" y="28955"/>
                </a:lnTo>
                <a:lnTo>
                  <a:pt x="80771" y="64007"/>
                </a:lnTo>
                <a:lnTo>
                  <a:pt x="98042" y="71124"/>
                </a:lnTo>
                <a:lnTo>
                  <a:pt x="112023" y="36172"/>
                </a:lnTo>
                <a:close/>
              </a:path>
              <a:path w="1231900" h="532129">
                <a:moveTo>
                  <a:pt x="98042" y="71124"/>
                </a:moveTo>
                <a:lnTo>
                  <a:pt x="80771" y="64007"/>
                </a:lnTo>
                <a:lnTo>
                  <a:pt x="80771" y="103133"/>
                </a:lnTo>
                <a:lnTo>
                  <a:pt x="83819" y="106679"/>
                </a:lnTo>
                <a:lnTo>
                  <a:pt x="98042" y="71124"/>
                </a:lnTo>
                <a:close/>
              </a:path>
              <a:path w="1231900" h="532129">
                <a:moveTo>
                  <a:pt x="1231391" y="496823"/>
                </a:moveTo>
                <a:lnTo>
                  <a:pt x="112023" y="36172"/>
                </a:lnTo>
                <a:lnTo>
                  <a:pt x="98042" y="71124"/>
                </a:lnTo>
                <a:lnTo>
                  <a:pt x="1216151" y="531875"/>
                </a:lnTo>
                <a:lnTo>
                  <a:pt x="1231391" y="496823"/>
                </a:lnTo>
                <a:close/>
              </a:path>
            </a:pathLst>
          </a:custGeom>
          <a:solidFill>
            <a:srgbClr val="FF006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4623694" y="2985516"/>
            <a:ext cx="2216150" cy="492759"/>
          </a:xfrm>
          <a:custGeom>
            <a:avLst/>
            <a:gdLst/>
            <a:ahLst/>
            <a:cxnLst/>
            <a:rect l="l" t="t" r="r" b="b"/>
            <a:pathLst>
              <a:path w="2216150" h="492760">
                <a:moveTo>
                  <a:pt x="2176417" y="114771"/>
                </a:moveTo>
                <a:lnTo>
                  <a:pt x="2138892" y="113770"/>
                </a:lnTo>
                <a:lnTo>
                  <a:pt x="2138171" y="131063"/>
                </a:lnTo>
                <a:lnTo>
                  <a:pt x="2129027" y="176783"/>
                </a:lnTo>
                <a:lnTo>
                  <a:pt x="2124455" y="190499"/>
                </a:lnTo>
                <a:lnTo>
                  <a:pt x="2119883" y="205739"/>
                </a:lnTo>
                <a:lnTo>
                  <a:pt x="2115311" y="219455"/>
                </a:lnTo>
                <a:lnTo>
                  <a:pt x="2107691" y="233171"/>
                </a:lnTo>
                <a:lnTo>
                  <a:pt x="2101595" y="246887"/>
                </a:lnTo>
                <a:lnTo>
                  <a:pt x="2092451" y="259079"/>
                </a:lnTo>
                <a:lnTo>
                  <a:pt x="2061971" y="297179"/>
                </a:lnTo>
                <a:lnTo>
                  <a:pt x="2001011" y="342899"/>
                </a:lnTo>
                <a:lnTo>
                  <a:pt x="1961387" y="364235"/>
                </a:lnTo>
                <a:lnTo>
                  <a:pt x="1914143" y="382523"/>
                </a:lnTo>
                <a:lnTo>
                  <a:pt x="1860803" y="399287"/>
                </a:lnTo>
                <a:lnTo>
                  <a:pt x="1798319" y="413003"/>
                </a:lnTo>
                <a:lnTo>
                  <a:pt x="1728215" y="425195"/>
                </a:lnTo>
                <a:lnTo>
                  <a:pt x="1648967" y="434339"/>
                </a:lnTo>
                <a:lnTo>
                  <a:pt x="1606295" y="438911"/>
                </a:lnTo>
                <a:lnTo>
                  <a:pt x="1562099" y="441959"/>
                </a:lnTo>
                <a:lnTo>
                  <a:pt x="1516379" y="445007"/>
                </a:lnTo>
                <a:lnTo>
                  <a:pt x="1469135" y="448055"/>
                </a:lnTo>
                <a:lnTo>
                  <a:pt x="1420367" y="449579"/>
                </a:lnTo>
                <a:lnTo>
                  <a:pt x="1368551" y="451103"/>
                </a:lnTo>
                <a:lnTo>
                  <a:pt x="1263395" y="454151"/>
                </a:lnTo>
                <a:lnTo>
                  <a:pt x="1152143" y="454151"/>
                </a:lnTo>
                <a:lnTo>
                  <a:pt x="1036319" y="452627"/>
                </a:lnTo>
                <a:lnTo>
                  <a:pt x="917447" y="451103"/>
                </a:lnTo>
                <a:lnTo>
                  <a:pt x="792479" y="446531"/>
                </a:lnTo>
                <a:lnTo>
                  <a:pt x="665987" y="443483"/>
                </a:lnTo>
                <a:lnTo>
                  <a:pt x="536447" y="437387"/>
                </a:lnTo>
                <a:lnTo>
                  <a:pt x="405383" y="432815"/>
                </a:lnTo>
                <a:lnTo>
                  <a:pt x="271271" y="426719"/>
                </a:lnTo>
                <a:lnTo>
                  <a:pt x="3047" y="413003"/>
                </a:lnTo>
                <a:lnTo>
                  <a:pt x="0" y="451103"/>
                </a:lnTo>
                <a:lnTo>
                  <a:pt x="269747" y="464819"/>
                </a:lnTo>
                <a:lnTo>
                  <a:pt x="403859" y="470915"/>
                </a:lnTo>
                <a:lnTo>
                  <a:pt x="534923" y="475487"/>
                </a:lnTo>
                <a:lnTo>
                  <a:pt x="664463" y="481583"/>
                </a:lnTo>
                <a:lnTo>
                  <a:pt x="790955" y="484631"/>
                </a:lnTo>
                <a:lnTo>
                  <a:pt x="915923" y="489203"/>
                </a:lnTo>
                <a:lnTo>
                  <a:pt x="1036319" y="490727"/>
                </a:lnTo>
                <a:lnTo>
                  <a:pt x="1152143" y="492251"/>
                </a:lnTo>
                <a:lnTo>
                  <a:pt x="1263395" y="492251"/>
                </a:lnTo>
                <a:lnTo>
                  <a:pt x="1370075" y="489203"/>
                </a:lnTo>
                <a:lnTo>
                  <a:pt x="1470659" y="486155"/>
                </a:lnTo>
                <a:lnTo>
                  <a:pt x="1565147" y="480059"/>
                </a:lnTo>
                <a:lnTo>
                  <a:pt x="1609343" y="477011"/>
                </a:lnTo>
                <a:lnTo>
                  <a:pt x="1652015" y="472439"/>
                </a:lnTo>
                <a:lnTo>
                  <a:pt x="1693163" y="467867"/>
                </a:lnTo>
                <a:lnTo>
                  <a:pt x="1732787" y="463295"/>
                </a:lnTo>
                <a:lnTo>
                  <a:pt x="1805939" y="451103"/>
                </a:lnTo>
                <a:lnTo>
                  <a:pt x="1869947" y="435863"/>
                </a:lnTo>
                <a:lnTo>
                  <a:pt x="1926335" y="419099"/>
                </a:lnTo>
                <a:lnTo>
                  <a:pt x="1952243" y="408431"/>
                </a:lnTo>
                <a:lnTo>
                  <a:pt x="1976627" y="399287"/>
                </a:lnTo>
                <a:lnTo>
                  <a:pt x="2019299" y="376427"/>
                </a:lnTo>
                <a:lnTo>
                  <a:pt x="2055875" y="352043"/>
                </a:lnTo>
                <a:lnTo>
                  <a:pt x="2086355" y="326135"/>
                </a:lnTo>
                <a:lnTo>
                  <a:pt x="2112263" y="297179"/>
                </a:lnTo>
                <a:lnTo>
                  <a:pt x="2141219" y="251459"/>
                </a:lnTo>
                <a:lnTo>
                  <a:pt x="2148839" y="234695"/>
                </a:lnTo>
                <a:lnTo>
                  <a:pt x="2156459" y="219455"/>
                </a:lnTo>
                <a:lnTo>
                  <a:pt x="2170175" y="169163"/>
                </a:lnTo>
                <a:lnTo>
                  <a:pt x="2173223" y="152399"/>
                </a:lnTo>
                <a:lnTo>
                  <a:pt x="2174747" y="135635"/>
                </a:lnTo>
                <a:lnTo>
                  <a:pt x="2176417" y="114771"/>
                </a:lnTo>
                <a:close/>
              </a:path>
              <a:path w="2216150" h="492760">
                <a:moveTo>
                  <a:pt x="2215895" y="115823"/>
                </a:moveTo>
                <a:lnTo>
                  <a:pt x="2162555" y="0"/>
                </a:lnTo>
                <a:lnTo>
                  <a:pt x="2101595" y="112775"/>
                </a:lnTo>
                <a:lnTo>
                  <a:pt x="2138892" y="113770"/>
                </a:lnTo>
                <a:lnTo>
                  <a:pt x="2139695" y="94487"/>
                </a:lnTo>
                <a:lnTo>
                  <a:pt x="2177795" y="97535"/>
                </a:lnTo>
                <a:lnTo>
                  <a:pt x="2177795" y="114807"/>
                </a:lnTo>
                <a:lnTo>
                  <a:pt x="2215895" y="115823"/>
                </a:lnTo>
                <a:close/>
              </a:path>
              <a:path w="2216150" h="492760">
                <a:moveTo>
                  <a:pt x="2177795" y="97535"/>
                </a:moveTo>
                <a:lnTo>
                  <a:pt x="2139695" y="94487"/>
                </a:lnTo>
                <a:lnTo>
                  <a:pt x="2138892" y="113770"/>
                </a:lnTo>
                <a:lnTo>
                  <a:pt x="2176417" y="114771"/>
                </a:lnTo>
                <a:lnTo>
                  <a:pt x="2177795" y="97535"/>
                </a:lnTo>
                <a:close/>
              </a:path>
              <a:path w="2216150" h="492760">
                <a:moveTo>
                  <a:pt x="2177795" y="114807"/>
                </a:moveTo>
                <a:lnTo>
                  <a:pt x="2177795" y="97535"/>
                </a:lnTo>
                <a:lnTo>
                  <a:pt x="2176417" y="114771"/>
                </a:lnTo>
                <a:lnTo>
                  <a:pt x="2177795" y="114807"/>
                </a:lnTo>
                <a:close/>
              </a:path>
            </a:pathLst>
          </a:custGeom>
          <a:solidFill>
            <a:srgbClr val="FF006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>
            <a:spLocks noGrp="1"/>
          </p:cNvSpPr>
          <p:nvPr>
            <p:ph type="ftr" sz="quarter" idx="5"/>
          </p:nvPr>
        </p:nvSpPr>
        <p:spPr>
          <a:xfrm>
            <a:off x="3136900" y="6601752"/>
            <a:ext cx="6207895" cy="1923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520"/>
              </a:lnSpc>
            </a:pPr>
            <a:r>
              <a:rPr lang="es-UY" spc="-5" dirty="0" err="1" smtClean="0"/>
              <a:t>Prof.N.Piazza</a:t>
            </a:r>
            <a:r>
              <a:rPr lang="es-UY" spc="-5" dirty="0" smtClean="0"/>
              <a:t> (tomado de aportes del Prof. L. </a:t>
            </a:r>
            <a:r>
              <a:rPr lang="es-UY" spc="-5" dirty="0" err="1" smtClean="0"/>
              <a:t>Carámbula</a:t>
            </a:r>
            <a:endParaRPr spc="-5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</TotalTime>
  <Words>1261</Words>
  <Application>Microsoft Office PowerPoint</Application>
  <PresentationFormat>Personalizado</PresentationFormat>
  <Paragraphs>345</Paragraphs>
  <Slides>24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3</vt:i4>
      </vt:variant>
      <vt:variant>
        <vt:lpstr>Títulos de diapositiva</vt:lpstr>
      </vt:variant>
      <vt:variant>
        <vt:i4>24</vt:i4>
      </vt:variant>
    </vt:vector>
  </HeadingPairs>
  <TitlesOfParts>
    <vt:vector size="31" baseType="lpstr">
      <vt:lpstr>Arial</vt:lpstr>
      <vt:lpstr>Calibri</vt:lpstr>
      <vt:lpstr>Calibri Light</vt:lpstr>
      <vt:lpstr>Times New Roman</vt:lpstr>
      <vt:lpstr>Office Theme</vt:lpstr>
      <vt:lpstr>1_Diseño personalizado</vt:lpstr>
      <vt:lpstr>Diseño personalizado</vt:lpstr>
      <vt:lpstr>Presentación de PowerPoint</vt:lpstr>
      <vt:lpstr>Esquema Relacional</vt:lpstr>
      <vt:lpstr>Esquema Relacional</vt:lpstr>
      <vt:lpstr>Esquema Relacional</vt:lpstr>
      <vt:lpstr>Pasaje a Tablas</vt:lpstr>
      <vt:lpstr>Pasaje a Tablas</vt:lpstr>
      <vt:lpstr>Pasaje a Tablas</vt:lpstr>
      <vt:lpstr>Pasaje a Tablas</vt:lpstr>
      <vt:lpstr>Pasaje a Tablas</vt:lpstr>
      <vt:lpstr>Pasaje a Tablas</vt:lpstr>
      <vt:lpstr>Pasaje a Tablas</vt:lpstr>
      <vt:lpstr>Pasaje a Tablas</vt:lpstr>
      <vt:lpstr>Pasaje a Tablas</vt:lpstr>
      <vt:lpstr>Pasaje a Tablas</vt:lpstr>
      <vt:lpstr>Pasaje a Tablas</vt:lpstr>
      <vt:lpstr>Pasaje a Tablas</vt:lpstr>
      <vt:lpstr>Pasaje a Tablas</vt:lpstr>
      <vt:lpstr>Pasaje a Tablas</vt:lpstr>
      <vt:lpstr>Pasaje a Tablas</vt:lpstr>
      <vt:lpstr>Pasaje a Tablas</vt:lpstr>
      <vt:lpstr>Pasaje a Tablas</vt:lpstr>
      <vt:lpstr>Pasaje a Tablas</vt:lpstr>
      <vt:lpstr>Pasaje a Tablas</vt:lpstr>
      <vt:lpstr>Pasaje a Tablas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\376\377\000E\000s\000q\000u\000e\000m\000a\000 \000R\000e\000l\000a\000c\000i\000o\000n\000a\000l\000 \000-\000 \000P\000a\000s\000a\000j\000e\000 \000a\000 \000T\000a\000b\000l\000a\000s</dc:title>
  <dc:creator>\376\377\000L\000e\000o\000n\000a\000r\000d\000o\000 \000C\000a\000r\000a\000m\000b\000u\000l\000a</dc:creator>
  <cp:keywords>\376\377\000E\000s\000q\000u\000e\000m\000a\000 \000R\000e\000l\000a\000c\000i\000o\000n\000a\000l\000 \000-\000 \000P\000a\000s\000a\000j\000e\000 \000a\000 \000T\000a\000b\000l\000a\000s</cp:keywords>
  <cp:lastModifiedBy>Usuario</cp:lastModifiedBy>
  <cp:revision>4</cp:revision>
  <dcterms:created xsi:type="dcterms:W3CDTF">2017-05-07T15:58:18Z</dcterms:created>
  <dcterms:modified xsi:type="dcterms:W3CDTF">2017-05-28T22:41:57Z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2012-05-25T00:00:00Z</vt:filetime>
  </property>
  <property fmtid="{D5CDD505-2E9C-101B-9397-08002B2CF9AE}" pid="3" name="Creator">
    <vt:lpwstr>\376\377\000P\000D\000F\000C\000r\000e\000a\000t\000o\000r\000 \000V\000e\000r\000s\000i\000o\000n\000 \0001\000.\0000\000.\0002</vt:lpwstr>
  </property>
  <property fmtid="{D5CDD505-2E9C-101B-9397-08002B2CF9AE}" pid="4" name="LastSaved">
    <vt:filetime>2017-05-07T00:00:00Z</vt:filetime>
  </property>
</Properties>
</file>